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90" r:id="rId3"/>
    <p:sldId id="298" r:id="rId4"/>
    <p:sldId id="281" r:id="rId5"/>
    <p:sldId id="283" r:id="rId6"/>
    <p:sldId id="299" r:id="rId7"/>
    <p:sldId id="302" r:id="rId8"/>
    <p:sldId id="284" r:id="rId9"/>
    <p:sldId id="303" r:id="rId10"/>
    <p:sldId id="300" r:id="rId11"/>
    <p:sldId id="308" r:id="rId12"/>
    <p:sldId id="306" r:id="rId13"/>
    <p:sldId id="304" r:id="rId14"/>
    <p:sldId id="268" r:id="rId15"/>
    <p:sldId id="282" r:id="rId16"/>
    <p:sldId id="307" r:id="rId17"/>
  </p:sldIdLst>
  <p:sldSz cx="20104100" cy="1130935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Kostenko" initials="E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50EBB"/>
    <a:srgbClr val="0E85AA"/>
    <a:srgbClr val="1C7D94"/>
    <a:srgbClr val="1E89A2"/>
    <a:srgbClr val="0E88AE"/>
    <a:srgbClr val="0B8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3E990-E005-4798-9F75-E194FFB556EC}" v="17" dt="2020-09-15T01:44:15.4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82" autoAdjust="0"/>
  </p:normalViewPr>
  <p:slideViewPr>
    <p:cSldViewPr>
      <p:cViewPr varScale="1">
        <p:scale>
          <a:sx n="39" d="100"/>
          <a:sy n="39" d="100"/>
        </p:scale>
        <p:origin x="-716" y="-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308"/>
          </a:xfrm>
          <a:prstGeom prst="rect">
            <a:avLst/>
          </a:prstGeom>
        </p:spPr>
        <p:txBody>
          <a:bodyPr vert="horz" lIns="47467" tIns="23733" rIns="47467" bIns="23733" rtlCol="0"/>
          <a:lstStyle>
            <a:lvl1pPr algn="l">
              <a:defRPr sz="600"/>
            </a:lvl1pPr>
          </a:lstStyle>
          <a:p>
            <a:endParaRPr lang="en-US"/>
          </a:p>
        </p:txBody>
      </p:sp>
      <p:sp>
        <p:nvSpPr>
          <p:cNvPr id="3" name="Date Placeholder 2"/>
          <p:cNvSpPr>
            <a:spLocks noGrp="1"/>
          </p:cNvSpPr>
          <p:nvPr>
            <p:ph type="dt" idx="1"/>
          </p:nvPr>
        </p:nvSpPr>
        <p:spPr>
          <a:xfrm>
            <a:off x="5265562" y="0"/>
            <a:ext cx="4028636" cy="351308"/>
          </a:xfrm>
          <a:prstGeom prst="rect">
            <a:avLst/>
          </a:prstGeom>
        </p:spPr>
        <p:txBody>
          <a:bodyPr vert="horz" lIns="47467" tIns="23733" rIns="47467" bIns="23733" rtlCol="0"/>
          <a:lstStyle>
            <a:lvl1pPr algn="r">
              <a:defRPr sz="600"/>
            </a:lvl1pPr>
          </a:lstStyle>
          <a:p>
            <a:fld id="{3F2B80FD-7018-41AC-87C8-E908DF84B1EA}" type="datetimeFigureOut">
              <a:rPr lang="en-US" smtClean="0"/>
              <a:t>4/22/2025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47467" tIns="23733" rIns="47467" bIns="23733" rtlCol="0" anchor="ctr"/>
          <a:lstStyle/>
          <a:p>
            <a:endParaRPr lang="en-US"/>
          </a:p>
        </p:txBody>
      </p:sp>
      <p:sp>
        <p:nvSpPr>
          <p:cNvPr id="5" name="Notes Placeholder 4"/>
          <p:cNvSpPr>
            <a:spLocks noGrp="1"/>
          </p:cNvSpPr>
          <p:nvPr>
            <p:ph type="body" sz="quarter" idx="3"/>
          </p:nvPr>
        </p:nvSpPr>
        <p:spPr>
          <a:xfrm>
            <a:off x="929347" y="3373337"/>
            <a:ext cx="7437707" cy="2761255"/>
          </a:xfrm>
          <a:prstGeom prst="rect">
            <a:avLst/>
          </a:prstGeom>
        </p:spPr>
        <p:txBody>
          <a:bodyPr vert="horz" lIns="47467" tIns="23733" rIns="47467" bIns="237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093"/>
            <a:ext cx="4028636" cy="351307"/>
          </a:xfrm>
          <a:prstGeom prst="rect">
            <a:avLst/>
          </a:prstGeom>
        </p:spPr>
        <p:txBody>
          <a:bodyPr vert="horz" lIns="47467" tIns="23733" rIns="47467" bIns="23733" rtlCol="0" anchor="b"/>
          <a:lstStyle>
            <a:lvl1pPr algn="l">
              <a:defRPr sz="600"/>
            </a:lvl1pPr>
          </a:lstStyle>
          <a:p>
            <a:endParaRPr lang="en-US"/>
          </a:p>
        </p:txBody>
      </p:sp>
      <p:sp>
        <p:nvSpPr>
          <p:cNvPr id="7" name="Slide Number Placeholder 6"/>
          <p:cNvSpPr>
            <a:spLocks noGrp="1"/>
          </p:cNvSpPr>
          <p:nvPr>
            <p:ph type="sldNum" sz="quarter" idx="5"/>
          </p:nvPr>
        </p:nvSpPr>
        <p:spPr>
          <a:xfrm>
            <a:off x="5265562" y="6659093"/>
            <a:ext cx="4028636" cy="351307"/>
          </a:xfrm>
          <a:prstGeom prst="rect">
            <a:avLst/>
          </a:prstGeom>
        </p:spPr>
        <p:txBody>
          <a:bodyPr vert="horz" lIns="47467" tIns="23733" rIns="47467" bIns="23733" rtlCol="0" anchor="b"/>
          <a:lstStyle>
            <a:lvl1pPr algn="r">
              <a:defRPr sz="600"/>
            </a:lvl1pPr>
          </a:lstStyle>
          <a:p>
            <a:fld id="{0790F810-535D-4E0E-B78A-B2C314EC71F5}" type="slidenum">
              <a:rPr lang="en-US" smtClean="0"/>
              <a:t>‹#›</a:t>
            </a:fld>
            <a:endParaRPr lang="en-US"/>
          </a:p>
        </p:txBody>
      </p:sp>
    </p:spTree>
    <p:extLst>
      <p:ext uri="{BB962C8B-B14F-4D97-AF65-F5344CB8AC3E}">
        <p14:creationId xmlns:p14="http://schemas.microsoft.com/office/powerpoint/2010/main" val="6048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2</a:t>
            </a:fld>
            <a:endParaRPr lang="en-US"/>
          </a:p>
        </p:txBody>
      </p:sp>
    </p:spTree>
    <p:extLst>
      <p:ext uri="{BB962C8B-B14F-4D97-AF65-F5344CB8AC3E}">
        <p14:creationId xmlns:p14="http://schemas.microsoft.com/office/powerpoint/2010/main" val="1150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7</a:t>
            </a:fld>
            <a:endParaRPr lang="en-US"/>
          </a:p>
        </p:txBody>
      </p:sp>
    </p:spTree>
    <p:extLst>
      <p:ext uri="{BB962C8B-B14F-4D97-AF65-F5344CB8AC3E}">
        <p14:creationId xmlns:p14="http://schemas.microsoft.com/office/powerpoint/2010/main" val="41139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8</a:t>
            </a:fld>
            <a:endParaRPr lang="en-US"/>
          </a:p>
        </p:txBody>
      </p:sp>
    </p:spTree>
    <p:extLst>
      <p:ext uri="{BB962C8B-B14F-4D97-AF65-F5344CB8AC3E}">
        <p14:creationId xmlns:p14="http://schemas.microsoft.com/office/powerpoint/2010/main" val="82731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9</a:t>
            </a:fld>
            <a:endParaRPr lang="en-US"/>
          </a:p>
        </p:txBody>
      </p:sp>
    </p:spTree>
    <p:extLst>
      <p:ext uri="{BB962C8B-B14F-4D97-AF65-F5344CB8AC3E}">
        <p14:creationId xmlns:p14="http://schemas.microsoft.com/office/powerpoint/2010/main" val="172626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10</a:t>
            </a:fld>
            <a:endParaRPr lang="en-US"/>
          </a:p>
        </p:txBody>
      </p:sp>
    </p:spTree>
    <p:extLst>
      <p:ext uri="{BB962C8B-B14F-4D97-AF65-F5344CB8AC3E}">
        <p14:creationId xmlns:p14="http://schemas.microsoft.com/office/powerpoint/2010/main" val="236795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12</a:t>
            </a:fld>
            <a:endParaRPr lang="en-US"/>
          </a:p>
        </p:txBody>
      </p:sp>
    </p:spTree>
    <p:extLst>
      <p:ext uri="{BB962C8B-B14F-4D97-AF65-F5344CB8AC3E}">
        <p14:creationId xmlns:p14="http://schemas.microsoft.com/office/powerpoint/2010/main" val="255672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13</a:t>
            </a:fld>
            <a:endParaRPr lang="en-US"/>
          </a:p>
        </p:txBody>
      </p:sp>
    </p:spTree>
    <p:extLst>
      <p:ext uri="{BB962C8B-B14F-4D97-AF65-F5344CB8AC3E}">
        <p14:creationId xmlns:p14="http://schemas.microsoft.com/office/powerpoint/2010/main" val="309323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0F810-535D-4E0E-B78A-B2C314EC71F5}" type="slidenum">
              <a:rPr lang="en-US" smtClean="0"/>
              <a:t>14</a:t>
            </a:fld>
            <a:endParaRPr lang="en-US"/>
          </a:p>
        </p:txBody>
      </p:sp>
    </p:spTree>
    <p:extLst>
      <p:ext uri="{BB962C8B-B14F-4D97-AF65-F5344CB8AC3E}">
        <p14:creationId xmlns:p14="http://schemas.microsoft.com/office/powerpoint/2010/main" val="247331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16</a:t>
            </a:fld>
            <a:endParaRPr lang="en-US"/>
          </a:p>
        </p:txBody>
      </p:sp>
    </p:spTree>
    <p:extLst>
      <p:ext uri="{BB962C8B-B14F-4D97-AF65-F5344CB8AC3E}">
        <p14:creationId xmlns:p14="http://schemas.microsoft.com/office/powerpoint/2010/main" val="27684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6" name="Holder 6"/>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4" name="Holder 4"/>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3" name="Holder 3"/>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bk object 16"/>
          <p:cNvSpPr/>
          <p:nvPr/>
        </p:nvSpPr>
        <p:spPr>
          <a:xfrm>
            <a:off x="3821" y="0"/>
            <a:ext cx="20100290" cy="11308715"/>
          </a:xfrm>
          <a:custGeom>
            <a:avLst/>
            <a:gdLst/>
            <a:ahLst/>
            <a:cxnLst/>
            <a:rect l="l" t="t" r="r" b="b"/>
            <a:pathLst>
              <a:path w="20100290" h="11308715">
                <a:moveTo>
                  <a:pt x="0" y="11308556"/>
                </a:moveTo>
                <a:lnTo>
                  <a:pt x="20100257" y="11308556"/>
                </a:lnTo>
                <a:lnTo>
                  <a:pt x="20100257" y="0"/>
                </a:lnTo>
                <a:lnTo>
                  <a:pt x="0" y="0"/>
                </a:lnTo>
                <a:lnTo>
                  <a:pt x="0" y="11308556"/>
                </a:lnTo>
                <a:close/>
              </a:path>
            </a:pathLst>
          </a:custGeom>
          <a:solidFill>
            <a:srgbClr val="E3E7EB"/>
          </a:solidFill>
        </p:spPr>
        <p:txBody>
          <a:bodyPr wrap="square" lIns="0" tIns="0" rIns="0" bIns="0" rtlCol="0"/>
          <a:lstStyle/>
          <a:p>
            <a:endParaRPr/>
          </a:p>
        </p:txBody>
      </p:sp>
      <p:sp>
        <p:nvSpPr>
          <p:cNvPr id="2" name="Holder 2"/>
          <p:cNvSpPr>
            <a:spLocks noGrp="1"/>
          </p:cNvSpPr>
          <p:nvPr>
            <p:ph type="title"/>
          </p:nvPr>
        </p:nvSpPr>
        <p:spPr>
          <a:xfrm>
            <a:off x="802408" y="313071"/>
            <a:ext cx="18499282" cy="1106170"/>
          </a:xfrm>
          <a:prstGeom prst="rect">
            <a:avLst/>
          </a:prstGeom>
        </p:spPr>
        <p:txBody>
          <a:bodyPr wrap="square" lIns="0" tIns="0" rIns="0" bIns="0">
            <a:spAutoFit/>
          </a:bodyPr>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a:xfrm>
            <a:off x="5824611" y="3476764"/>
            <a:ext cx="8454876" cy="3299459"/>
          </a:xfrm>
          <a:prstGeom prst="rect">
            <a:avLst/>
          </a:prstGeom>
        </p:spPr>
        <p:txBody>
          <a:bodyPr wrap="square" lIns="0" tIns="0" rIns="0" bIns="0">
            <a:spAutoFit/>
          </a:bodyPr>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a:xfrm>
            <a:off x="345012" y="10331460"/>
            <a:ext cx="1905000" cy="735329"/>
          </a:xfrm>
          <a:prstGeom prst="rect">
            <a:avLst/>
          </a:prstGeom>
        </p:spPr>
        <p:txBody>
          <a:bodyPr wrap="square" lIns="0" tIns="0" rIns="0" bIns="0">
            <a:spAutoFit/>
          </a:bodyPr>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a:xfrm>
            <a:off x="16855448" y="10785113"/>
            <a:ext cx="2313305" cy="257809"/>
          </a:xfrm>
          <a:prstGeom prst="rect">
            <a:avLst/>
          </a:prstGeom>
        </p:spPr>
        <p:txBody>
          <a:bodyPr wrap="square" lIns="0" tIns="0" rIns="0" bIns="0">
            <a:spAutoFit/>
          </a:bodyPr>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6.emf"/><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067" y="5235"/>
            <a:ext cx="20090130" cy="11298555"/>
          </a:xfrm>
          <a:custGeom>
            <a:avLst/>
            <a:gdLst/>
            <a:ahLst/>
            <a:cxnLst/>
            <a:rect l="l" t="t" r="r" b="b"/>
            <a:pathLst>
              <a:path w="20090130" h="11298555">
                <a:moveTo>
                  <a:pt x="0" y="11298085"/>
                </a:moveTo>
                <a:lnTo>
                  <a:pt x="20089786" y="11298085"/>
                </a:lnTo>
                <a:lnTo>
                  <a:pt x="20089786" y="0"/>
                </a:lnTo>
                <a:lnTo>
                  <a:pt x="0" y="0"/>
                </a:lnTo>
                <a:lnTo>
                  <a:pt x="0" y="11298085"/>
                </a:lnTo>
                <a:close/>
              </a:path>
            </a:pathLst>
          </a:custGeom>
          <a:ln w="10470">
            <a:solidFill>
              <a:srgbClr val="231F20"/>
            </a:solidFill>
          </a:ln>
        </p:spPr>
        <p:txBody>
          <a:bodyPr wrap="square" lIns="0" tIns="0" rIns="0" bIns="0" rtlCol="0"/>
          <a:lstStyle/>
          <a:p>
            <a:endParaRPr/>
          </a:p>
        </p:txBody>
      </p:sp>
      <p:sp>
        <p:nvSpPr>
          <p:cNvPr id="5" name="object 5"/>
          <p:cNvSpPr txBox="1"/>
          <p:nvPr/>
        </p:nvSpPr>
        <p:spPr>
          <a:xfrm>
            <a:off x="908050" y="3340127"/>
            <a:ext cx="18364200" cy="2811666"/>
          </a:xfrm>
          <a:prstGeom prst="rect">
            <a:avLst/>
          </a:prstGeom>
        </p:spPr>
        <p:txBody>
          <a:bodyPr vert="horz" wrap="square" lIns="0" tIns="508634" rIns="0" bIns="0" rtlCol="0">
            <a:spAutoFit/>
          </a:bodyPr>
          <a:lstStyle/>
          <a:p>
            <a:pPr marL="12700" algn="ctr">
              <a:lnSpc>
                <a:spcPct val="100000"/>
              </a:lnSpc>
              <a:spcBef>
                <a:spcPts val="4004"/>
              </a:spcBef>
            </a:pPr>
            <a:r>
              <a:rPr lang="en-US" sz="8000" b="1" i="1" u="none" spc="1000" dirty="0" smtClean="0">
                <a:latin typeface="Book Antiqua" panose="02040602050305030304" pitchFamily="18" charset="0"/>
                <a:ea typeface="Book Antiqua"/>
                <a:cs typeface="Arial" panose="020B0604020202020204" pitchFamily="34" charset="0"/>
                <a:sym typeface="Book Antiqua"/>
              </a:rPr>
              <a:t>i-</a:t>
            </a:r>
            <a:r>
              <a:rPr lang="en-US" sz="8000" b="1" i="0" u="none" spc="1000" dirty="0" smtClean="0">
                <a:latin typeface="+mj-lt"/>
                <a:ea typeface="Tahoma" panose="020B0604030504040204" pitchFamily="34" charset="0"/>
                <a:cs typeface="Tahoma" panose="020B0604030504040204" pitchFamily="34" charset="0"/>
                <a:sym typeface="Arial"/>
              </a:rPr>
              <a:t>Diagnostics and TIRF Analytix </a:t>
            </a:r>
          </a:p>
          <a:p>
            <a:pPr marL="12700" algn="ctr">
              <a:spcBef>
                <a:spcPts val="4004"/>
              </a:spcBef>
            </a:pPr>
            <a:r>
              <a:rPr lang="en-US" sz="3600" b="1" spc="365" dirty="0" smtClean="0">
                <a:latin typeface="+mj-lt"/>
                <a:ea typeface="Tahoma" panose="020B0604030504040204" pitchFamily="34" charset="0"/>
                <a:cs typeface="Tahoma" panose="020B0604030504040204" pitchFamily="34" charset="0"/>
              </a:rPr>
              <a:t>Open Source </a:t>
            </a:r>
            <a:r>
              <a:rPr lang="en-US" sz="3600" b="1" spc="365" dirty="0" smtClean="0">
                <a:latin typeface="+mj-lt"/>
                <a:ea typeface="Tahoma" panose="020B0604030504040204" pitchFamily="34" charset="0"/>
                <a:cs typeface="Tahoma" panose="020B0604030504040204" pitchFamily="34" charset="0"/>
              </a:rPr>
              <a:t>Platform Technology </a:t>
            </a:r>
            <a:r>
              <a:rPr lang="en-US" sz="3600" b="1" spc="365" dirty="0" smtClean="0">
                <a:latin typeface="+mj-lt"/>
                <a:ea typeface="Tahoma" panose="020B0604030504040204" pitchFamily="34" charset="0"/>
                <a:cs typeface="Tahoma" panose="020B0604030504040204" pitchFamily="34" charset="0"/>
              </a:rPr>
              <a:t>for </a:t>
            </a:r>
            <a:r>
              <a:rPr lang="en-US" sz="3600" b="1" spc="365" dirty="0" smtClean="0">
                <a:latin typeface="+mj-lt"/>
                <a:ea typeface="Tahoma" panose="020B0604030504040204" pitchFamily="34" charset="0"/>
                <a:cs typeface="Tahoma" panose="020B0604030504040204" pitchFamily="34" charset="0"/>
              </a:rPr>
              <a:t>Global </a:t>
            </a:r>
            <a:r>
              <a:rPr lang="en-US" sz="3600" b="1" spc="365" dirty="0" smtClean="0">
                <a:latin typeface="+mj-lt"/>
                <a:ea typeface="Tahoma" panose="020B0604030504040204" pitchFamily="34" charset="0"/>
                <a:cs typeface="Tahoma" panose="020B0604030504040204" pitchFamily="34" charset="0"/>
              </a:rPr>
              <a:t>Biological </a:t>
            </a:r>
            <a:r>
              <a:rPr lang="en-US" sz="3600" b="1" spc="365" dirty="0" smtClean="0">
                <a:latin typeface="+mj-lt"/>
                <a:ea typeface="Tahoma" panose="020B0604030504040204" pitchFamily="34" charset="0"/>
                <a:cs typeface="Tahoma" panose="020B0604030504040204" pitchFamily="34" charset="0"/>
              </a:rPr>
              <a:t>Security</a:t>
            </a:r>
            <a:endParaRPr sz="3600" dirty="0">
              <a:latin typeface="+mj-lt"/>
              <a:cs typeface="Calibri"/>
            </a:endParaRPr>
          </a:p>
        </p:txBody>
      </p:sp>
      <p:sp>
        <p:nvSpPr>
          <p:cNvPr id="2" name="AutoShape 6">
            <a:extLst>
              <a:ext uri="{FF2B5EF4-FFF2-40B4-BE49-F238E27FC236}">
                <a16:creationId xmlns="" xmlns:a16="http://schemas.microsoft.com/office/drawing/2014/main" id="{4AB2F48E-99E4-413E-B788-5AB731189A7E}"/>
              </a:ext>
            </a:extLst>
          </p:cNvPr>
          <p:cNvSpPr>
            <a:spLocks noChangeArrowheads="1"/>
          </p:cNvSpPr>
          <p:nvPr/>
        </p:nvSpPr>
        <p:spPr bwMode="auto">
          <a:xfrm>
            <a:off x="2279650" y="7178675"/>
            <a:ext cx="16383000" cy="79588"/>
          </a:xfrm>
          <a:prstGeom prst="rect">
            <a:avLst/>
          </a:prstGeom>
          <a:solidFill>
            <a:schemeClr val="bg1"/>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solidFill>
                <a:schemeClr val="accent1">
                  <a:lumMod val="75000"/>
                </a:schemeClr>
              </a:solidFill>
            </a:endParaRPr>
          </a:p>
        </p:txBody>
      </p:sp>
      <p:sp>
        <p:nvSpPr>
          <p:cNvPr id="13" name="TextBox 12">
            <a:extLst>
              <a:ext uri="{FF2B5EF4-FFF2-40B4-BE49-F238E27FC236}">
                <a16:creationId xmlns="" xmlns:a16="http://schemas.microsoft.com/office/drawing/2014/main" id="{9285BF37-72FF-40B3-8CB4-778E06EDF357}"/>
              </a:ext>
            </a:extLst>
          </p:cNvPr>
          <p:cNvSpPr txBox="1"/>
          <p:nvPr/>
        </p:nvSpPr>
        <p:spPr>
          <a:xfrm>
            <a:off x="6577253" y="9315772"/>
            <a:ext cx="7455474" cy="1446550"/>
          </a:xfrm>
          <a:prstGeom prst="rect">
            <a:avLst/>
          </a:prstGeom>
          <a:noFill/>
        </p:spPr>
        <p:txBody>
          <a:bodyPr wrap="square">
            <a:spAutoFit/>
          </a:bodyPr>
          <a:lstStyle/>
          <a:p>
            <a:pPr algn="ctr"/>
            <a:r>
              <a:rPr lang="en-US" sz="3200" dirty="0">
                <a:cs typeface="Arial" panose="020B0604020202020204" pitchFamily="34" charset="0"/>
              </a:rPr>
              <a:t>Dr. Alexander Asanov, </a:t>
            </a:r>
            <a:r>
              <a:rPr lang="en-US" sz="3200" dirty="0" smtClean="0">
                <a:cs typeface="Arial" panose="020B0604020202020204" pitchFamily="34" charset="0"/>
              </a:rPr>
              <a:t>CEO, TIRF Labs</a:t>
            </a:r>
            <a:endParaRPr lang="en-US" sz="3200" dirty="0">
              <a:cs typeface="Arial" panose="020B0604020202020204" pitchFamily="34" charset="0"/>
            </a:endParaRPr>
          </a:p>
          <a:p>
            <a:pPr algn="ctr"/>
            <a:r>
              <a:rPr lang="en-US" sz="3200" dirty="0" smtClean="0">
                <a:solidFill>
                  <a:srgbClr val="0000FF"/>
                </a:solidFill>
                <a:cs typeface="Arial" panose="020B0604020202020204" pitchFamily="34" charset="0"/>
              </a:rPr>
              <a:t>info@TIRF-Labs.com</a:t>
            </a:r>
            <a:endParaRPr lang="en-US" sz="3200" dirty="0">
              <a:solidFill>
                <a:srgbClr val="0000FF"/>
              </a:solidFill>
              <a:cs typeface="Arial" panose="020B0604020202020204" pitchFamily="34" charset="0"/>
            </a:endParaRPr>
          </a:p>
          <a:p>
            <a:endParaRPr lang="en-US" sz="2400" dirty="0"/>
          </a:p>
        </p:txBody>
      </p:sp>
      <p:sp>
        <p:nvSpPr>
          <p:cNvPr id="20" name="TextBox 19">
            <a:extLst>
              <a:ext uri="{FF2B5EF4-FFF2-40B4-BE49-F238E27FC236}">
                <a16:creationId xmlns="" xmlns:a16="http://schemas.microsoft.com/office/drawing/2014/main" id="{B6D1D84E-817C-4DB8-80CB-A5BDC43FFF04}"/>
              </a:ext>
            </a:extLst>
          </p:cNvPr>
          <p:cNvSpPr txBox="1"/>
          <p:nvPr/>
        </p:nvSpPr>
        <p:spPr>
          <a:xfrm>
            <a:off x="1365250" y="7331075"/>
            <a:ext cx="17907000" cy="954107"/>
          </a:xfrm>
          <a:prstGeom prst="rect">
            <a:avLst/>
          </a:prstGeom>
          <a:noFill/>
        </p:spPr>
        <p:txBody>
          <a:bodyPr wrap="square">
            <a:spAutoFit/>
          </a:bodyPr>
          <a:lstStyle/>
          <a:p>
            <a:pPr algn="ctr"/>
            <a:r>
              <a:rPr lang="en-US" altLang="en-US" sz="2800" b="1" i="1" spc="300" dirty="0" smtClean="0">
                <a:latin typeface="+mj-lt"/>
                <a:ea typeface="Tahoma" panose="020B0604030504040204" pitchFamily="34" charset="0"/>
                <a:cs typeface="Tahoma" panose="020B0604030504040204" pitchFamily="34" charset="0"/>
              </a:rPr>
              <a:t>Non-profit </a:t>
            </a:r>
            <a:r>
              <a:rPr lang="en-US" altLang="en-US" sz="2800" b="1" i="1" spc="300" dirty="0">
                <a:latin typeface="+mj-lt"/>
                <a:ea typeface="Tahoma" panose="020B0604030504040204" pitchFamily="34" charset="0"/>
                <a:cs typeface="Tahoma" panose="020B0604030504040204" pitchFamily="34" charset="0"/>
              </a:rPr>
              <a:t>project </a:t>
            </a:r>
            <a:r>
              <a:rPr lang="en-US" altLang="en-US" sz="2800" b="1" i="1" spc="300" dirty="0" smtClean="0">
                <a:latin typeface="+mj-lt"/>
                <a:ea typeface="Tahoma" panose="020B0604030504040204" pitchFamily="34" charset="0"/>
                <a:cs typeface="Tahoma" panose="020B0604030504040204" pitchFamily="34" charset="0"/>
              </a:rPr>
              <a:t>to prevent </a:t>
            </a:r>
            <a:r>
              <a:rPr lang="en-US" altLang="en-US" sz="2800" b="1" i="1" spc="300" dirty="0" smtClean="0">
                <a:latin typeface="+mj-lt"/>
                <a:ea typeface="Tahoma" panose="020B0604030504040204" pitchFamily="34" charset="0"/>
                <a:cs typeface="Tahoma" panose="020B0604030504040204" pitchFamily="34" charset="0"/>
              </a:rPr>
              <a:t>pandemics </a:t>
            </a:r>
            <a:endParaRPr lang="en-US" altLang="en-US" sz="2800" b="1" i="1" spc="300" dirty="0" smtClean="0">
              <a:latin typeface="+mj-lt"/>
              <a:ea typeface="Tahoma" panose="020B0604030504040204" pitchFamily="34" charset="0"/>
              <a:cs typeface="Tahoma" panose="020B0604030504040204" pitchFamily="34" charset="0"/>
            </a:endParaRPr>
          </a:p>
          <a:p>
            <a:pPr algn="ctr"/>
            <a:r>
              <a:rPr lang="en-US" altLang="en-US" sz="2800" b="1" i="1" spc="300" dirty="0" smtClean="0">
                <a:latin typeface="+mj-lt"/>
                <a:ea typeface="Tahoma" panose="020B0604030504040204" pitchFamily="34" charset="0"/>
                <a:cs typeface="Tahoma" panose="020B0604030504040204" pitchFamily="34" charset="0"/>
              </a:rPr>
              <a:t>and </a:t>
            </a:r>
            <a:r>
              <a:rPr lang="en-US" altLang="en-US" sz="2800" b="1" i="1" spc="300" dirty="0">
                <a:latin typeface="+mj-lt"/>
                <a:ea typeface="Tahoma" panose="020B0604030504040204" pitchFamily="34" charset="0"/>
                <a:cs typeface="Tahoma" panose="020B0604030504040204" pitchFamily="34" charset="0"/>
              </a:rPr>
              <a:t>minimize the damage from existing </a:t>
            </a:r>
            <a:r>
              <a:rPr lang="en-US" altLang="en-US" sz="2800" b="1" i="1" spc="300" dirty="0" smtClean="0">
                <a:latin typeface="+mj-lt"/>
                <a:ea typeface="Tahoma" panose="020B0604030504040204" pitchFamily="34" charset="0"/>
                <a:cs typeface="Tahoma" panose="020B0604030504040204" pitchFamily="34" charset="0"/>
              </a:rPr>
              <a:t>diseases</a:t>
            </a:r>
            <a:endParaRPr lang="en-US" sz="2800" b="1" i="1" spc="365" dirty="0">
              <a:latin typeface="+mj-lt"/>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6712867" y="6908718"/>
            <a:ext cx="2172843" cy="2199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23" y="648057"/>
            <a:ext cx="4840628" cy="2692069"/>
          </a:xfrm>
          <a:prstGeom prst="rect">
            <a:avLst/>
          </a:prstGeom>
        </p:spPr>
      </p:pic>
      <p:sp>
        <p:nvSpPr>
          <p:cNvPr id="15" name="TextBox 14">
            <a:extLst>
              <a:ext uri="{FF2B5EF4-FFF2-40B4-BE49-F238E27FC236}">
                <a16:creationId xmlns="" xmlns:a16="http://schemas.microsoft.com/office/drawing/2014/main" id="{A4A54C2F-FD04-410F-A5A9-DCBC300BB77C}"/>
              </a:ext>
            </a:extLst>
          </p:cNvPr>
          <p:cNvSpPr txBox="1"/>
          <p:nvPr/>
        </p:nvSpPr>
        <p:spPr>
          <a:xfrm>
            <a:off x="14700250" y="10239102"/>
            <a:ext cx="3999593" cy="523220"/>
          </a:xfrm>
          <a:prstGeom prst="rect">
            <a:avLst/>
          </a:prstGeom>
          <a:noFill/>
        </p:spPr>
        <p:txBody>
          <a:bodyPr wrap="square">
            <a:spAutoFit/>
          </a:bodyPr>
          <a:lstStyle/>
          <a:p>
            <a:pPr algn="ctr"/>
            <a:r>
              <a:rPr lang="en-US" sz="2800" dirty="0" smtClean="0">
                <a:solidFill>
                  <a:srgbClr val="0000FF"/>
                </a:solidFill>
                <a:latin typeface="Arial" panose="020B0604020202020204" pitchFamily="34" charset="0"/>
                <a:cs typeface="Arial" panose="020B0604020202020204" pitchFamily="34" charset="0"/>
              </a:rPr>
              <a:t>www.TIRF-Labs.com</a:t>
            </a:r>
            <a:endParaRPr lang="en-US" sz="2800" dirty="0">
              <a:solidFill>
                <a:srgbClr val="0000FF"/>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1</a:t>
            </a:fld>
            <a:endParaRPr lang="en-US"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21163"/>
          <a:stretch/>
        </p:blipFill>
        <p:spPr>
          <a:xfrm>
            <a:off x="12164536" y="487130"/>
            <a:ext cx="6721174" cy="26110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1898650" y="854075"/>
            <a:ext cx="17449800" cy="769441"/>
          </a:xfrm>
          <a:prstGeom prst="rect">
            <a:avLst/>
          </a:prstGeom>
          <a:noFill/>
        </p:spPr>
        <p:txBody>
          <a:bodyPr wrap="square" rtlCol="0">
            <a:spAutoFit/>
          </a:bodyPr>
          <a:lstStyle/>
          <a:p>
            <a:pPr algn="ctr"/>
            <a:r>
              <a:rPr lang="en-US" sz="4400" b="1" i="1" spc="70" dirty="0">
                <a:solidFill>
                  <a:srgbClr val="244357"/>
                </a:solidFill>
                <a:latin typeface="Book Antiqua" panose="02040602050305030304" pitchFamily="18" charset="0"/>
                <a:cs typeface="Arial" panose="020B0604020202020204" pitchFamily="34" charset="0"/>
              </a:rPr>
              <a:t>i-</a:t>
            </a:r>
            <a:r>
              <a:rPr lang="en-US" sz="4400" b="1" spc="70" dirty="0">
                <a:solidFill>
                  <a:srgbClr val="244357"/>
                </a:solidFill>
                <a:cs typeface="Arial" panose="020B0604020202020204" pitchFamily="34" charset="0"/>
              </a:rPr>
              <a:t>Diagnostics and TIRF Analytix </a:t>
            </a:r>
            <a:r>
              <a:rPr lang="en-US" sz="4400" b="1" dirty="0" smtClean="0">
                <a:solidFill>
                  <a:schemeClr val="accent1">
                    <a:lumMod val="50000"/>
                  </a:schemeClr>
                </a:solidFill>
                <a:effectLst/>
                <a:latin typeface="+mj-lt"/>
                <a:cs typeface="Arial" panose="020B0604020202020204" pitchFamily="34" charset="0"/>
              </a:rPr>
              <a:t>Open </a:t>
            </a:r>
            <a:r>
              <a:rPr lang="en-US" sz="4400" b="1" dirty="0" smtClean="0">
                <a:solidFill>
                  <a:schemeClr val="accent1">
                    <a:lumMod val="50000"/>
                  </a:schemeClr>
                </a:solidFill>
                <a:effectLst/>
                <a:latin typeface="+mj-lt"/>
                <a:cs typeface="Arial" panose="020B0604020202020204" pitchFamily="34" charset="0"/>
              </a:rPr>
              <a:t>Source </a:t>
            </a:r>
            <a:r>
              <a:rPr lang="en-US" sz="4400" b="1" dirty="0" smtClean="0">
                <a:solidFill>
                  <a:schemeClr val="accent1">
                    <a:lumMod val="50000"/>
                  </a:schemeClr>
                </a:solidFill>
                <a:effectLst/>
                <a:latin typeface="+mj-lt"/>
                <a:cs typeface="Arial" panose="020B0604020202020204" pitchFamily="34" charset="0"/>
              </a:rPr>
              <a:t>Platform</a:t>
            </a:r>
            <a:endParaRPr lang="en-US" sz="4400" b="1" dirty="0">
              <a:solidFill>
                <a:schemeClr val="accent1">
                  <a:lumMod val="50000"/>
                </a:schemeClr>
              </a:solidFill>
              <a:effectLst/>
              <a:latin typeface="+mj-lt"/>
              <a:cs typeface="Arial" panose="020B0604020202020204" pitchFamily="34" charset="0"/>
            </a:endParaRPr>
          </a:p>
        </p:txBody>
      </p:sp>
      <p:sp>
        <p:nvSpPr>
          <p:cNvPr id="15" name="TextBox 14">
            <a:extLst>
              <a:ext uri="{FF2B5EF4-FFF2-40B4-BE49-F238E27FC236}">
                <a16:creationId xmlns="" xmlns:a16="http://schemas.microsoft.com/office/drawing/2014/main" id="{EDDA0E0B-FED8-42D3-82DA-9E1F6C1FA538}"/>
              </a:ext>
            </a:extLst>
          </p:cNvPr>
          <p:cNvSpPr txBox="1"/>
          <p:nvPr/>
        </p:nvSpPr>
        <p:spPr>
          <a:xfrm>
            <a:off x="831850" y="1992055"/>
            <a:ext cx="18736468" cy="4196020"/>
          </a:xfrm>
          <a:prstGeom prst="rect">
            <a:avLst/>
          </a:prstGeom>
          <a:noFill/>
        </p:spPr>
        <p:txBody>
          <a:bodyPr wrap="square">
            <a:spAutoFit/>
          </a:bodyPr>
          <a:lstStyle/>
          <a:p>
            <a:pPr algn="just">
              <a:lnSpc>
                <a:spcPts val="3200"/>
              </a:lnSpc>
            </a:pPr>
            <a:r>
              <a:rPr lang="en-US" altLang="en-US" sz="2800" spc="70" dirty="0">
                <a:solidFill>
                  <a:schemeClr val="accent1">
                    <a:lumMod val="50000"/>
                  </a:schemeClr>
                </a:solidFill>
                <a:latin typeface="Arial" panose="020B0604020202020204" pitchFamily="34" charset="0"/>
                <a:cs typeface="Arial" panose="020B0604020202020204" pitchFamily="34" charset="0"/>
              </a:rPr>
              <a:t>	</a:t>
            </a:r>
            <a:r>
              <a:rPr lang="en-US" altLang="en-US" sz="3200" spc="70" dirty="0" smtClean="0">
                <a:solidFill>
                  <a:schemeClr val="accent1">
                    <a:lumMod val="50000"/>
                  </a:schemeClr>
                </a:solidFill>
                <a:latin typeface="+mj-lt"/>
                <a:cs typeface="Arial" panose="020B0604020202020204" pitchFamily="34" charset="0"/>
              </a:rPr>
              <a:t>Open Source Platform model will </a:t>
            </a:r>
            <a:r>
              <a:rPr lang="en-US" altLang="en-US" sz="3200" spc="70" dirty="0">
                <a:solidFill>
                  <a:schemeClr val="accent1">
                    <a:lumMod val="50000"/>
                  </a:schemeClr>
                </a:solidFill>
                <a:latin typeface="+mj-lt"/>
                <a:cs typeface="Arial" panose="020B0604020202020204" pitchFamily="34" charset="0"/>
              </a:rPr>
              <a:t>be used in this project to </a:t>
            </a:r>
            <a:r>
              <a:rPr lang="en-US" altLang="en-US" sz="3200" spc="70" dirty="0" smtClean="0">
                <a:solidFill>
                  <a:schemeClr val="accent1">
                    <a:lumMod val="50000"/>
                  </a:schemeClr>
                </a:solidFill>
                <a:latin typeface="+mj-lt"/>
                <a:cs typeface="Arial" panose="020B0604020202020204" pitchFamily="34" charset="0"/>
              </a:rPr>
              <a:t>create global network of experts, which will enable the </a:t>
            </a:r>
            <a:r>
              <a:rPr lang="en-US" altLang="en-US" sz="3200" spc="70" dirty="0">
                <a:solidFill>
                  <a:schemeClr val="accent1">
                    <a:lumMod val="50000"/>
                  </a:schemeClr>
                </a:solidFill>
                <a:latin typeface="+mj-lt"/>
                <a:cs typeface="Arial" panose="020B0604020202020204" pitchFamily="34" charset="0"/>
              </a:rPr>
              <a:t>exchange of </a:t>
            </a:r>
            <a:r>
              <a:rPr lang="en-US" altLang="en-US" sz="3200" spc="70" dirty="0" smtClean="0">
                <a:solidFill>
                  <a:schemeClr val="accent1">
                    <a:lumMod val="50000"/>
                  </a:schemeClr>
                </a:solidFill>
                <a:latin typeface="+mj-lt"/>
                <a:cs typeface="Arial" panose="020B0604020202020204" pitchFamily="34" charset="0"/>
              </a:rPr>
              <a:t>intellectual property </a:t>
            </a:r>
            <a:r>
              <a:rPr lang="en-US" altLang="en-US" sz="3200" spc="70" dirty="0">
                <a:solidFill>
                  <a:schemeClr val="accent1">
                    <a:lumMod val="50000"/>
                  </a:schemeClr>
                </a:solidFill>
                <a:latin typeface="+mj-lt"/>
                <a:cs typeface="Arial" panose="020B0604020202020204" pitchFamily="34" charset="0"/>
              </a:rPr>
              <a:t>between collaborators.</a:t>
            </a:r>
            <a:r>
              <a:rPr lang="ru-RU" altLang="en-US" sz="3200" spc="70" dirty="0">
                <a:solidFill>
                  <a:schemeClr val="accent1">
                    <a:lumMod val="50000"/>
                  </a:schemeClr>
                </a:solidFill>
                <a:latin typeface="+mj-lt"/>
                <a:cs typeface="Arial" panose="020B0604020202020204" pitchFamily="34" charset="0"/>
              </a:rPr>
              <a:t> </a:t>
            </a:r>
            <a:r>
              <a:rPr lang="en-US" sz="3200" spc="70" dirty="0">
                <a:solidFill>
                  <a:schemeClr val="accent1">
                    <a:lumMod val="50000"/>
                  </a:schemeClr>
                </a:solidFill>
                <a:latin typeface="+mj-lt"/>
                <a:cs typeface="Arial" panose="020B0604020202020204" pitchFamily="34" charset="0"/>
              </a:rPr>
              <a:t>TIRF Labs is </a:t>
            </a:r>
            <a:r>
              <a:rPr lang="en-US" sz="3200" spc="70" dirty="0" smtClean="0">
                <a:solidFill>
                  <a:schemeClr val="accent1">
                    <a:lumMod val="50000"/>
                  </a:schemeClr>
                </a:solidFill>
                <a:latin typeface="+mj-lt"/>
                <a:cs typeface="Arial" panose="020B0604020202020204" pitchFamily="34" charset="0"/>
              </a:rPr>
              <a:t>already an </a:t>
            </a:r>
            <a:r>
              <a:rPr lang="en-US" sz="3200" spc="70" dirty="0">
                <a:solidFill>
                  <a:schemeClr val="accent1">
                    <a:lumMod val="50000"/>
                  </a:schemeClr>
                </a:solidFill>
                <a:latin typeface="+mj-lt"/>
                <a:cs typeface="Arial" panose="020B0604020202020204" pitchFamily="34" charset="0"/>
              </a:rPr>
              <a:t>integral part of </a:t>
            </a:r>
            <a:r>
              <a:rPr lang="en-US" sz="3200" spc="70" dirty="0" smtClean="0">
                <a:solidFill>
                  <a:schemeClr val="accent1">
                    <a:lumMod val="50000"/>
                  </a:schemeClr>
                </a:solidFill>
                <a:latin typeface="+mj-lt"/>
                <a:cs typeface="Arial" panose="020B0604020202020204" pitchFamily="34" charset="0"/>
              </a:rPr>
              <a:t>the global diagnostic community</a:t>
            </a:r>
            <a:r>
              <a:rPr lang="en-US" sz="3200" spc="70" dirty="0">
                <a:solidFill>
                  <a:schemeClr val="accent1">
                    <a:lumMod val="50000"/>
                  </a:schemeClr>
                </a:solidFill>
                <a:latin typeface="+mj-lt"/>
                <a:cs typeface="Arial" panose="020B0604020202020204" pitchFamily="34" charset="0"/>
              </a:rPr>
              <a:t>. We have supplied our advanced TIRF instruments to over </a:t>
            </a:r>
            <a:r>
              <a:rPr lang="en-US" sz="3200" spc="70" dirty="0" smtClean="0">
                <a:solidFill>
                  <a:schemeClr val="accent1">
                    <a:lumMod val="50000"/>
                  </a:schemeClr>
                </a:solidFill>
                <a:latin typeface="+mj-lt"/>
                <a:cs typeface="Arial" panose="020B0604020202020204" pitchFamily="34" charset="0"/>
              </a:rPr>
              <a:t>two </a:t>
            </a:r>
            <a:r>
              <a:rPr lang="en-US" sz="3200" spc="70" dirty="0">
                <a:solidFill>
                  <a:schemeClr val="accent1">
                    <a:lumMod val="50000"/>
                  </a:schemeClr>
                </a:solidFill>
                <a:latin typeface="+mj-lt"/>
                <a:cs typeface="Arial" panose="020B0604020202020204" pitchFamily="34" charset="0"/>
              </a:rPr>
              <a:t>hundred of research groups worldwide and have created the prototype of the </a:t>
            </a:r>
            <a:r>
              <a:rPr lang="en-US" sz="3200" spc="70" dirty="0" smtClean="0">
                <a:solidFill>
                  <a:schemeClr val="accent1">
                    <a:lumMod val="50000"/>
                  </a:schemeClr>
                </a:solidFill>
                <a:latin typeface="+mj-lt"/>
                <a:cs typeface="Arial" panose="020B0604020202020204" pitchFamily="34" charset="0"/>
              </a:rPr>
              <a:t>network, </a:t>
            </a:r>
            <a:r>
              <a:rPr lang="en-US" sz="3200" spc="70" dirty="0">
                <a:solidFill>
                  <a:schemeClr val="accent1">
                    <a:lumMod val="50000"/>
                  </a:schemeClr>
                </a:solidFill>
                <a:latin typeface="+mj-lt"/>
                <a:cs typeface="Arial" panose="020B0604020202020204" pitchFamily="34" charset="0"/>
              </a:rPr>
              <a:t>which will lay the foundation for an extended biological safety </a:t>
            </a:r>
            <a:r>
              <a:rPr lang="en-US" sz="3200" spc="70" dirty="0" smtClean="0">
                <a:solidFill>
                  <a:schemeClr val="accent1">
                    <a:lumMod val="50000"/>
                  </a:schemeClr>
                </a:solidFill>
                <a:latin typeface="+mj-lt"/>
                <a:cs typeface="Arial" panose="020B0604020202020204" pitchFamily="34" charset="0"/>
              </a:rPr>
              <a:t>network. TIRF </a:t>
            </a:r>
            <a:r>
              <a:rPr lang="en-US" sz="3200" spc="70" dirty="0">
                <a:solidFill>
                  <a:schemeClr val="accent1">
                    <a:lumMod val="50000"/>
                  </a:schemeClr>
                </a:solidFill>
                <a:latin typeface="+mj-lt"/>
                <a:cs typeface="Arial" panose="020B0604020202020204" pitchFamily="34" charset="0"/>
              </a:rPr>
              <a:t>Labs has already </a:t>
            </a:r>
            <a:r>
              <a:rPr lang="en-US" sz="3200" spc="70" dirty="0" smtClean="0">
                <a:solidFill>
                  <a:schemeClr val="accent1">
                    <a:lumMod val="50000"/>
                  </a:schemeClr>
                </a:solidFill>
                <a:latin typeface="+mj-lt"/>
                <a:cs typeface="Arial" panose="020B0604020202020204" pitchFamily="34" charset="0"/>
              </a:rPr>
              <a:t>supplied our TIRF Analytix and i-Diagnostics </a:t>
            </a:r>
            <a:r>
              <a:rPr lang="en-US" sz="3200" spc="70" dirty="0">
                <a:solidFill>
                  <a:schemeClr val="accent1">
                    <a:lumMod val="50000"/>
                  </a:schemeClr>
                </a:solidFill>
                <a:latin typeface="+mj-lt"/>
                <a:cs typeface="Arial" panose="020B0604020202020204" pitchFamily="34" charset="0"/>
              </a:rPr>
              <a:t>development tools to several research groups and received enthusiastic responses from them. </a:t>
            </a:r>
            <a:r>
              <a:rPr lang="en-US" sz="3200" spc="70" dirty="0" smtClean="0">
                <a:solidFill>
                  <a:schemeClr val="accent1">
                    <a:lumMod val="50000"/>
                  </a:schemeClr>
                </a:solidFill>
                <a:latin typeface="+mj-lt"/>
                <a:cs typeface="Arial" panose="020B0604020202020204" pitchFamily="34" charset="0"/>
              </a:rPr>
              <a:t>We</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will supply to R&amp;D community </a:t>
            </a:r>
            <a:r>
              <a:rPr lang="en-US" altLang="en-US" sz="3200" spc="70" dirty="0" smtClean="0">
                <a:solidFill>
                  <a:schemeClr val="accent1">
                    <a:lumMod val="50000"/>
                  </a:schemeClr>
                </a:solidFill>
                <a:latin typeface="+mj-lt"/>
                <a:cs typeface="Arial" panose="020B0604020202020204" pitchFamily="34" charset="0"/>
              </a:rPr>
              <a:t>our patented technologies as open-source platform to facilitate the development of applications. Our </a:t>
            </a:r>
            <a:r>
              <a:rPr lang="en-US" altLang="en-US" sz="3200" spc="70" dirty="0">
                <a:solidFill>
                  <a:schemeClr val="accent1">
                    <a:lumMod val="50000"/>
                  </a:schemeClr>
                </a:solidFill>
                <a:latin typeface="+mj-lt"/>
                <a:cs typeface="Arial" panose="020B0604020202020204" pitchFamily="34" charset="0"/>
              </a:rPr>
              <a:t>unique hardware, software, cartridge blanks, development tools, reagent kits, methods and protocols </a:t>
            </a:r>
            <a:r>
              <a:rPr lang="en-US" altLang="en-US" sz="3200" spc="70" dirty="0" smtClean="0">
                <a:solidFill>
                  <a:schemeClr val="accent1">
                    <a:lumMod val="50000"/>
                  </a:schemeClr>
                </a:solidFill>
                <a:latin typeface="+mj-lt"/>
                <a:cs typeface="Arial" panose="020B0604020202020204" pitchFamily="34" charset="0"/>
              </a:rPr>
              <a:t>will help </a:t>
            </a:r>
            <a:r>
              <a:rPr lang="en-US" altLang="en-US" sz="3200" spc="70" dirty="0">
                <a:solidFill>
                  <a:schemeClr val="accent1">
                    <a:lumMod val="50000"/>
                  </a:schemeClr>
                </a:solidFill>
                <a:latin typeface="+mj-lt"/>
                <a:cs typeface="Arial" panose="020B0604020202020204" pitchFamily="34" charset="0"/>
              </a:rPr>
              <a:t>to interface existing bioassays with the </a:t>
            </a:r>
            <a:r>
              <a:rPr lang="en-US" altLang="en-US" sz="3200" i="1" spc="70" dirty="0" smtClean="0">
                <a:solidFill>
                  <a:schemeClr val="accent1">
                    <a:lumMod val="50000"/>
                  </a:schemeClr>
                </a:solidFill>
                <a:latin typeface="+mj-lt"/>
                <a:cs typeface="Arial" panose="020B0604020202020204" pitchFamily="34" charset="0"/>
              </a:rPr>
              <a:t>i-</a:t>
            </a:r>
            <a:r>
              <a:rPr lang="en-US" altLang="en-US" sz="3200" spc="70" dirty="0" smtClean="0">
                <a:solidFill>
                  <a:schemeClr val="accent1">
                    <a:lumMod val="50000"/>
                  </a:schemeClr>
                </a:solidFill>
                <a:latin typeface="+mj-lt"/>
                <a:cs typeface="Arial" panose="020B0604020202020204" pitchFamily="34" charset="0"/>
              </a:rPr>
              <a:t>Diagnostics  </a:t>
            </a:r>
            <a:r>
              <a:rPr lang="en-US" altLang="en-US" sz="3200" spc="70" dirty="0">
                <a:solidFill>
                  <a:schemeClr val="accent1">
                    <a:lumMod val="50000"/>
                  </a:schemeClr>
                </a:solidFill>
                <a:latin typeface="+mj-lt"/>
                <a:cs typeface="Arial" panose="020B0604020202020204" pitchFamily="34" charset="0"/>
              </a:rPr>
              <a:t>platform and develop new assays and </a:t>
            </a:r>
            <a:r>
              <a:rPr lang="en-US" altLang="en-US" sz="3200" spc="70" dirty="0" smtClean="0">
                <a:solidFill>
                  <a:schemeClr val="accent1">
                    <a:lumMod val="50000"/>
                  </a:schemeClr>
                </a:solidFill>
                <a:latin typeface="+mj-lt"/>
                <a:cs typeface="Arial" panose="020B0604020202020204" pitchFamily="34" charset="0"/>
              </a:rPr>
              <a:t>tests </a:t>
            </a:r>
            <a:endParaRPr lang="en-US" altLang="en-US" sz="3200" spc="70" dirty="0">
              <a:solidFill>
                <a:schemeClr val="accent1">
                  <a:lumMod val="50000"/>
                </a:schemeClr>
              </a:solidFill>
              <a:latin typeface="+mj-lt"/>
              <a:cs typeface="Arial" panose="020B0604020202020204" pitchFamily="34" charset="0"/>
            </a:endParaRPr>
          </a:p>
        </p:txBody>
      </p:sp>
      <p:sp>
        <p:nvSpPr>
          <p:cNvPr id="10" name="AutoShape 2">
            <a:extLst>
              <a:ext uri="{FF2B5EF4-FFF2-40B4-BE49-F238E27FC236}">
                <a16:creationId xmlns="" xmlns:a16="http://schemas.microsoft.com/office/drawing/2014/main" id="{8CDBFDEA-D89D-450C-8D34-E8210EDF7CE9}"/>
              </a:ext>
            </a:extLst>
          </p:cNvPr>
          <p:cNvSpPr>
            <a:spLocks noChangeArrowheads="1"/>
          </p:cNvSpPr>
          <p:nvPr/>
        </p:nvSpPr>
        <p:spPr bwMode="auto">
          <a:xfrm>
            <a:off x="1616077" y="7291566"/>
            <a:ext cx="3713162" cy="346851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4" name="AutoShape 5">
            <a:extLst>
              <a:ext uri="{FF2B5EF4-FFF2-40B4-BE49-F238E27FC236}">
                <a16:creationId xmlns="" xmlns:a16="http://schemas.microsoft.com/office/drawing/2014/main" id="{A4EE7DC4-87D3-45C0-A941-140C3B35C8C1}"/>
              </a:ext>
            </a:extLst>
          </p:cNvPr>
          <p:cNvSpPr>
            <a:spLocks noChangeArrowheads="1"/>
          </p:cNvSpPr>
          <p:nvPr/>
        </p:nvSpPr>
        <p:spPr bwMode="auto">
          <a:xfrm>
            <a:off x="1608138" y="6492875"/>
            <a:ext cx="3713162" cy="1587611"/>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7" name="TextBox 8">
            <a:extLst>
              <a:ext uri="{FF2B5EF4-FFF2-40B4-BE49-F238E27FC236}">
                <a16:creationId xmlns="" xmlns:a16="http://schemas.microsoft.com/office/drawing/2014/main" id="{79E5B011-9543-4D17-AE46-D17E028FFE4E}"/>
              </a:ext>
            </a:extLst>
          </p:cNvPr>
          <p:cNvSpPr txBox="1"/>
          <p:nvPr/>
        </p:nvSpPr>
        <p:spPr>
          <a:xfrm>
            <a:off x="1784109" y="8255431"/>
            <a:ext cx="3416990" cy="2051844"/>
          </a:xfrm>
          <a:prstGeom prst="rect">
            <a:avLst/>
          </a:prstGeom>
        </p:spPr>
        <p:txBody>
          <a:bodyPr wrap="square" lIns="0" tIns="0" rIns="0" bIns="0">
            <a:spAutoFit/>
          </a:bodyPr>
          <a:lstStyle/>
          <a:p>
            <a:pPr algn="ctr" fontAlgn="auto">
              <a:lnSpc>
                <a:spcPts val="3150"/>
              </a:lnSpc>
              <a:spcBef>
                <a:spcPts val="0"/>
              </a:spcBef>
              <a:spcAft>
                <a:spcPts val="0"/>
              </a:spcAft>
              <a:defRPr/>
            </a:pPr>
            <a:r>
              <a:rPr lang="en-US" sz="2400" i="1" spc="70" dirty="0" smtClean="0">
                <a:solidFill>
                  <a:srgbClr val="244357"/>
                </a:solidFill>
                <a:latin typeface="+mj-lt"/>
                <a:cs typeface="Arial" panose="020B0604020202020204" pitchFamily="34" charset="0"/>
              </a:rPr>
              <a:t>i-</a:t>
            </a:r>
            <a:r>
              <a:rPr lang="en-US" sz="2400" spc="70" dirty="0" smtClean="0">
                <a:solidFill>
                  <a:srgbClr val="244357"/>
                </a:solidFill>
                <a:latin typeface="+mj-lt"/>
                <a:cs typeface="Arial" panose="020B0604020202020204" pitchFamily="34" charset="0"/>
              </a:rPr>
              <a:t>Diagnostics</a:t>
            </a:r>
            <a:r>
              <a:rPr lang="en-US" sz="2400" b="0" baseline="30000" dirty="0">
                <a:solidFill>
                  <a:schemeClr val="accent1">
                    <a:lumMod val="50000"/>
                  </a:schemeClr>
                </a:solidFill>
                <a:effectLst/>
                <a:latin typeface="+mj-lt"/>
                <a:cs typeface="Arial" panose="020B0604020202020204" pitchFamily="34" charset="0"/>
              </a:rPr>
              <a:t>®</a:t>
            </a:r>
            <a:r>
              <a:rPr lang="en-US" sz="2400" spc="52" dirty="0">
                <a:solidFill>
                  <a:srgbClr val="244357"/>
                </a:solidFill>
                <a:latin typeface="+mj-lt"/>
                <a:cs typeface="Arial" panose="020B0604020202020204" pitchFamily="34" charset="0"/>
              </a:rPr>
              <a:t> licenses TIRF patents and provides application development kits (ADK) to universities and industry </a:t>
            </a:r>
            <a:r>
              <a:rPr lang="en-US" sz="2400" spc="52" dirty="0" smtClean="0">
                <a:solidFill>
                  <a:srgbClr val="244357"/>
                </a:solidFill>
                <a:latin typeface="+mj-lt"/>
                <a:cs typeface="Arial" panose="020B0604020202020204" pitchFamily="34" charset="0"/>
              </a:rPr>
              <a:t>researchers</a:t>
            </a:r>
            <a:endParaRPr lang="en-US" sz="2400" spc="52" dirty="0">
              <a:solidFill>
                <a:srgbClr val="244357"/>
              </a:solidFill>
              <a:latin typeface="+mj-lt"/>
              <a:cs typeface="Arial" panose="020B0604020202020204" pitchFamily="34" charset="0"/>
            </a:endParaRPr>
          </a:p>
        </p:txBody>
      </p:sp>
      <p:sp>
        <p:nvSpPr>
          <p:cNvPr id="19" name="TextBox 11">
            <a:extLst>
              <a:ext uri="{FF2B5EF4-FFF2-40B4-BE49-F238E27FC236}">
                <a16:creationId xmlns="" xmlns:a16="http://schemas.microsoft.com/office/drawing/2014/main" id="{980A5454-A934-4C91-A52A-924BEBEA3069}"/>
              </a:ext>
            </a:extLst>
          </p:cNvPr>
          <p:cNvSpPr txBox="1"/>
          <p:nvPr/>
        </p:nvSpPr>
        <p:spPr>
          <a:xfrm>
            <a:off x="2064648" y="6989612"/>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LICENSE</a:t>
            </a:r>
          </a:p>
        </p:txBody>
      </p:sp>
      <p:sp>
        <p:nvSpPr>
          <p:cNvPr id="31" name="AutoShape 2">
            <a:extLst>
              <a:ext uri="{FF2B5EF4-FFF2-40B4-BE49-F238E27FC236}">
                <a16:creationId xmlns="" xmlns:a16="http://schemas.microsoft.com/office/drawing/2014/main" id="{490BCB67-1581-436B-9A8A-DA025839905E}"/>
              </a:ext>
            </a:extLst>
          </p:cNvPr>
          <p:cNvSpPr>
            <a:spLocks noChangeArrowheads="1"/>
          </p:cNvSpPr>
          <p:nvPr/>
        </p:nvSpPr>
        <p:spPr bwMode="auto">
          <a:xfrm>
            <a:off x="6388164" y="7596533"/>
            <a:ext cx="3688524" cy="3163543"/>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3" name="AutoShape 5">
            <a:extLst>
              <a:ext uri="{FF2B5EF4-FFF2-40B4-BE49-F238E27FC236}">
                <a16:creationId xmlns="" xmlns:a16="http://schemas.microsoft.com/office/drawing/2014/main" id="{AF5EC85C-76DF-4171-A2D4-6027E7E5D7FE}"/>
              </a:ext>
            </a:extLst>
          </p:cNvPr>
          <p:cNvSpPr>
            <a:spLocks noChangeArrowheads="1"/>
          </p:cNvSpPr>
          <p:nvPr/>
        </p:nvSpPr>
        <p:spPr bwMode="auto">
          <a:xfrm>
            <a:off x="6388164"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5" name="TextBox 11">
            <a:extLst>
              <a:ext uri="{FF2B5EF4-FFF2-40B4-BE49-F238E27FC236}">
                <a16:creationId xmlns="" xmlns:a16="http://schemas.microsoft.com/office/drawing/2014/main" id="{D1F4B3A0-196D-465D-BC22-2CD6897115C6}"/>
              </a:ext>
            </a:extLst>
          </p:cNvPr>
          <p:cNvSpPr txBox="1"/>
          <p:nvPr/>
        </p:nvSpPr>
        <p:spPr>
          <a:xfrm>
            <a:off x="6878839" y="6992935"/>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RESEARCH</a:t>
            </a:r>
          </a:p>
        </p:txBody>
      </p:sp>
      <p:sp>
        <p:nvSpPr>
          <p:cNvPr id="37" name="TextBox 9">
            <a:extLst>
              <a:ext uri="{FF2B5EF4-FFF2-40B4-BE49-F238E27FC236}">
                <a16:creationId xmlns="" xmlns:a16="http://schemas.microsoft.com/office/drawing/2014/main" id="{CA1B66B5-F480-4F28-9763-3DBA3A6DE831}"/>
              </a:ext>
            </a:extLst>
          </p:cNvPr>
          <p:cNvSpPr txBox="1"/>
          <p:nvPr/>
        </p:nvSpPr>
        <p:spPr>
          <a:xfrm>
            <a:off x="6733508" y="8479631"/>
            <a:ext cx="3080544" cy="2051844"/>
          </a:xfrm>
          <a:prstGeom prst="rect">
            <a:avLst/>
          </a:prstGeom>
        </p:spPr>
        <p:txBody>
          <a:bodyPr wrap="square" lIns="0" tIns="0" rIns="0" bIns="0">
            <a:spAutoFit/>
          </a:bodyPr>
          <a:lstStyle/>
          <a:p>
            <a:pPr algn="just" fontAlgn="auto">
              <a:lnSpc>
                <a:spcPts val="3150"/>
              </a:lnSpc>
              <a:spcBef>
                <a:spcPts val="0"/>
              </a:spcBef>
              <a:spcAft>
                <a:spcPts val="0"/>
              </a:spcAft>
              <a:defRPr/>
            </a:pPr>
            <a:r>
              <a:rPr lang="en-US" sz="2400" spc="52" dirty="0">
                <a:solidFill>
                  <a:srgbClr val="244357"/>
                </a:solidFill>
                <a:latin typeface="+mj-lt"/>
                <a:cs typeface="Arial" panose="020B0604020202020204" pitchFamily="34" charset="0"/>
              </a:rPr>
              <a:t>Researchers around the world design specific applications and tests to </a:t>
            </a:r>
            <a:r>
              <a:rPr lang="en-US" sz="2400" spc="52" dirty="0" smtClean="0">
                <a:solidFill>
                  <a:srgbClr val="244357"/>
                </a:solidFill>
                <a:latin typeface="+mj-lt"/>
                <a:cs typeface="Arial" panose="020B0604020202020204" pitchFamily="34" charset="0"/>
              </a:rPr>
              <a:t>detect biomarkers </a:t>
            </a:r>
            <a:r>
              <a:rPr lang="en-US" sz="2400" spc="52" dirty="0">
                <a:solidFill>
                  <a:srgbClr val="244357"/>
                </a:solidFill>
                <a:latin typeface="+mj-lt"/>
                <a:cs typeface="Arial" panose="020B0604020202020204" pitchFamily="34" charset="0"/>
              </a:rPr>
              <a:t>they know </a:t>
            </a:r>
            <a:r>
              <a:rPr lang="en-US" sz="2400" spc="52" dirty="0" smtClean="0">
                <a:solidFill>
                  <a:srgbClr val="244357"/>
                </a:solidFill>
                <a:latin typeface="+mj-lt"/>
                <a:cs typeface="Arial" panose="020B0604020202020204" pitchFamily="34" charset="0"/>
              </a:rPr>
              <a:t>best</a:t>
            </a:r>
            <a:endParaRPr lang="en-US" sz="2400" spc="52" dirty="0">
              <a:solidFill>
                <a:srgbClr val="244357"/>
              </a:solidFill>
              <a:latin typeface="+mj-lt"/>
              <a:cs typeface="Arial" panose="020B0604020202020204" pitchFamily="34" charset="0"/>
            </a:endParaRPr>
          </a:p>
        </p:txBody>
      </p:sp>
      <p:sp>
        <p:nvSpPr>
          <p:cNvPr id="39" name="AutoShape 2">
            <a:extLst>
              <a:ext uri="{FF2B5EF4-FFF2-40B4-BE49-F238E27FC236}">
                <a16:creationId xmlns="" xmlns:a16="http://schemas.microsoft.com/office/drawing/2014/main" id="{092EACB5-5C8D-4F0E-9550-51E401E49D90}"/>
              </a:ext>
            </a:extLst>
          </p:cNvPr>
          <p:cNvSpPr>
            <a:spLocks noChangeArrowheads="1"/>
          </p:cNvSpPr>
          <p:nvPr/>
        </p:nvSpPr>
        <p:spPr bwMode="auto">
          <a:xfrm>
            <a:off x="11135613" y="6878614"/>
            <a:ext cx="3713162" cy="418449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1" name="AutoShape 5">
            <a:extLst>
              <a:ext uri="{FF2B5EF4-FFF2-40B4-BE49-F238E27FC236}">
                <a16:creationId xmlns="" xmlns:a16="http://schemas.microsoft.com/office/drawing/2014/main" id="{E404B1B4-B045-49B5-A246-8143DFADE60A}"/>
              </a:ext>
            </a:extLst>
          </p:cNvPr>
          <p:cNvSpPr>
            <a:spLocks noChangeArrowheads="1"/>
          </p:cNvSpPr>
          <p:nvPr/>
        </p:nvSpPr>
        <p:spPr bwMode="auto">
          <a:xfrm>
            <a:off x="11157987"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3" name="TextBox 11">
            <a:extLst>
              <a:ext uri="{FF2B5EF4-FFF2-40B4-BE49-F238E27FC236}">
                <a16:creationId xmlns="" xmlns:a16="http://schemas.microsoft.com/office/drawing/2014/main" id="{43A625BA-1409-4F4A-80E5-B77D43AAF1B5}"/>
              </a:ext>
            </a:extLst>
          </p:cNvPr>
          <p:cNvSpPr txBox="1"/>
          <p:nvPr/>
        </p:nvSpPr>
        <p:spPr>
          <a:xfrm>
            <a:off x="11652250" y="6994204"/>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DEVELOP</a:t>
            </a:r>
          </a:p>
        </p:txBody>
      </p:sp>
      <p:sp>
        <p:nvSpPr>
          <p:cNvPr id="45" name="TextBox 10">
            <a:extLst>
              <a:ext uri="{FF2B5EF4-FFF2-40B4-BE49-F238E27FC236}">
                <a16:creationId xmlns="" xmlns:a16="http://schemas.microsoft.com/office/drawing/2014/main" id="{7A961D59-00C3-42E9-A65A-6C44228A3374}"/>
              </a:ext>
            </a:extLst>
          </p:cNvPr>
          <p:cNvSpPr txBox="1"/>
          <p:nvPr/>
        </p:nvSpPr>
        <p:spPr>
          <a:xfrm>
            <a:off x="11347449" y="8684071"/>
            <a:ext cx="3160713" cy="1923604"/>
          </a:xfrm>
          <a:prstGeom prst="rect">
            <a:avLst/>
          </a:prstGeom>
        </p:spPr>
        <p:txBody>
          <a:bodyPr wrap="square" lIns="0" tIns="0" rIns="0" bIns="0">
            <a:spAutoFit/>
          </a:bodyPr>
          <a:lstStyle/>
          <a:p>
            <a:pPr algn="just" fontAlgn="auto">
              <a:lnSpc>
                <a:spcPts val="3000"/>
              </a:lnSpc>
              <a:spcBef>
                <a:spcPts val="0"/>
              </a:spcBef>
              <a:spcAft>
                <a:spcPts val="0"/>
              </a:spcAft>
              <a:defRPr/>
            </a:pPr>
            <a:r>
              <a:rPr lang="en-US" sz="2400" spc="52" dirty="0">
                <a:solidFill>
                  <a:srgbClr val="244357"/>
                </a:solidFill>
                <a:latin typeface="+mj-lt"/>
                <a:cs typeface="Arial" panose="020B0604020202020204" pitchFamily="34" charset="0"/>
              </a:rPr>
              <a:t>Using </a:t>
            </a:r>
            <a:r>
              <a:rPr lang="en-US" sz="2400" spc="52" dirty="0" smtClean="0">
                <a:solidFill>
                  <a:srgbClr val="244357"/>
                </a:solidFill>
                <a:latin typeface="+mj-lt"/>
                <a:cs typeface="Arial" panose="020B0604020202020204" pitchFamily="34" charset="0"/>
              </a:rPr>
              <a:t>the input of experts around the globe we </a:t>
            </a:r>
            <a:r>
              <a:rPr lang="en-US" sz="2400" spc="52" dirty="0">
                <a:solidFill>
                  <a:srgbClr val="244357"/>
                </a:solidFill>
                <a:latin typeface="+mj-lt"/>
                <a:cs typeface="Arial" panose="020B0604020202020204" pitchFamily="34" charset="0"/>
              </a:rPr>
              <a:t>will </a:t>
            </a:r>
            <a:r>
              <a:rPr lang="en-US" sz="2400" spc="52" dirty="0" smtClean="0">
                <a:solidFill>
                  <a:srgbClr val="244357"/>
                </a:solidFill>
                <a:latin typeface="+mj-lt"/>
                <a:cs typeface="Arial" panose="020B0604020202020204" pitchFamily="34" charset="0"/>
              </a:rPr>
              <a:t>expand </a:t>
            </a:r>
            <a:r>
              <a:rPr lang="en-US" sz="2400" spc="52" dirty="0">
                <a:solidFill>
                  <a:srgbClr val="244357"/>
                </a:solidFill>
                <a:latin typeface="+mj-lt"/>
                <a:cs typeface="Arial" panose="020B0604020202020204" pitchFamily="34" charset="0"/>
              </a:rPr>
              <a:t>the </a:t>
            </a:r>
            <a:r>
              <a:rPr lang="en-US" sz="2400" spc="52" dirty="0" smtClean="0">
                <a:solidFill>
                  <a:srgbClr val="244357"/>
                </a:solidFill>
                <a:latin typeface="+mj-lt"/>
                <a:cs typeface="Arial" panose="020B0604020202020204" pitchFamily="34" charset="0"/>
              </a:rPr>
              <a:t>applications </a:t>
            </a:r>
            <a:r>
              <a:rPr lang="en-US" sz="2400" spc="52" dirty="0">
                <a:solidFill>
                  <a:srgbClr val="244357"/>
                </a:solidFill>
                <a:latin typeface="+mj-lt"/>
                <a:cs typeface="Arial" panose="020B0604020202020204" pitchFamily="34" charset="0"/>
              </a:rPr>
              <a:t>of our </a:t>
            </a:r>
            <a:r>
              <a:rPr lang="en-US" sz="2400" spc="52" dirty="0" smtClean="0">
                <a:solidFill>
                  <a:srgbClr val="244357"/>
                </a:solidFill>
                <a:latin typeface="+mj-lt"/>
                <a:cs typeface="Arial" panose="020B0604020202020204" pitchFamily="34" charset="0"/>
              </a:rPr>
              <a:t>i-Diagnostics platform</a:t>
            </a:r>
            <a:endParaRPr lang="en-US" sz="2100" spc="52" dirty="0">
              <a:solidFill>
                <a:srgbClr val="244357"/>
              </a:solidFill>
              <a:latin typeface="+mj-lt"/>
            </a:endParaRPr>
          </a:p>
        </p:txBody>
      </p:sp>
      <p:pic>
        <p:nvPicPr>
          <p:cNvPr id="51" name="Picture 50">
            <a:extLst>
              <a:ext uri="{FF2B5EF4-FFF2-40B4-BE49-F238E27FC236}">
                <a16:creationId xmlns="" xmlns:a16="http://schemas.microsoft.com/office/drawing/2014/main" id="{916BB7D3-1C34-4219-822B-E2C0A4F83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95011" y="5945944"/>
            <a:ext cx="4213745" cy="3560789"/>
          </a:xfrm>
          <a:prstGeom prst="rect">
            <a:avLst/>
          </a:prstGeom>
        </p:spPr>
      </p:pic>
      <p:sp>
        <p:nvSpPr>
          <p:cNvPr id="53" name="TextBox 52">
            <a:extLst>
              <a:ext uri="{FF2B5EF4-FFF2-40B4-BE49-F238E27FC236}">
                <a16:creationId xmlns="" xmlns:a16="http://schemas.microsoft.com/office/drawing/2014/main" id="{3800551E-3DCB-4E37-AD60-8938A1F45815}"/>
              </a:ext>
            </a:extLst>
          </p:cNvPr>
          <p:cNvSpPr txBox="1"/>
          <p:nvPr/>
        </p:nvSpPr>
        <p:spPr>
          <a:xfrm>
            <a:off x="15295011" y="9548078"/>
            <a:ext cx="4213746" cy="830997"/>
          </a:xfrm>
          <a:prstGeom prst="rect">
            <a:avLst/>
          </a:prstGeom>
          <a:noFill/>
        </p:spPr>
        <p:txBody>
          <a:bodyPr wrap="square">
            <a:spAutoFit/>
          </a:bodyPr>
          <a:lstStyle/>
          <a:p>
            <a:pPr algn="ctr"/>
            <a:r>
              <a:rPr lang="en-US" altLang="en-US" sz="2400" b="1" i="1" dirty="0" smtClean="0">
                <a:solidFill>
                  <a:schemeClr val="accent1">
                    <a:lumMod val="50000"/>
                  </a:schemeClr>
                </a:solidFill>
                <a:latin typeface="Arial" panose="020B0604020202020204" pitchFamily="34" charset="0"/>
                <a:cs typeface="Arial" panose="020B0604020202020204" pitchFamily="34" charset="0"/>
              </a:rPr>
              <a:t>uTIRF station – one of the </a:t>
            </a:r>
            <a:r>
              <a:rPr lang="en-US" altLang="en-US" sz="2400" b="1" i="1" dirty="0" smtClean="0">
                <a:solidFill>
                  <a:schemeClr val="accent1">
                    <a:lumMod val="50000"/>
                  </a:schemeClr>
                </a:solidFill>
                <a:latin typeface="Arial" panose="020B0604020202020204" pitchFamily="34" charset="0"/>
                <a:cs typeface="Arial" panose="020B0604020202020204" pitchFamily="34" charset="0"/>
              </a:rPr>
              <a:t>development  </a:t>
            </a:r>
            <a:r>
              <a:rPr lang="en-US" altLang="en-US" sz="2400" b="1" i="1" dirty="0" smtClean="0">
                <a:solidFill>
                  <a:schemeClr val="accent1">
                    <a:lumMod val="50000"/>
                  </a:schemeClr>
                </a:solidFill>
                <a:latin typeface="Arial" panose="020B0604020202020204" pitchFamily="34" charset="0"/>
                <a:cs typeface="Arial" panose="020B0604020202020204" pitchFamily="34" charset="0"/>
              </a:rPr>
              <a:t>tools</a:t>
            </a:r>
            <a:endParaRPr lang="en-US" sz="2400" b="1" i="1" dirty="0"/>
          </a:p>
        </p:txBody>
      </p:sp>
      <p:cxnSp>
        <p:nvCxnSpPr>
          <p:cNvPr id="54" name="Straight Arrow Connector 53">
            <a:extLst>
              <a:ext uri="{FF2B5EF4-FFF2-40B4-BE49-F238E27FC236}">
                <a16:creationId xmlns="" xmlns:a16="http://schemas.microsoft.com/office/drawing/2014/main" id="{64B49C79-A3B2-49E6-B28E-6D4098BBD8BC}"/>
              </a:ext>
            </a:extLst>
          </p:cNvPr>
          <p:cNvCxnSpPr>
            <a:cxnSpLocks/>
          </p:cNvCxnSpPr>
          <p:nvPr/>
        </p:nvCxnSpPr>
        <p:spPr>
          <a:xfrm>
            <a:off x="5321300"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0F8D7222-FBEC-4594-9934-27C877250EDF}"/>
              </a:ext>
            </a:extLst>
          </p:cNvPr>
          <p:cNvCxnSpPr>
            <a:cxnSpLocks/>
          </p:cNvCxnSpPr>
          <p:nvPr/>
        </p:nvCxnSpPr>
        <p:spPr>
          <a:xfrm>
            <a:off x="10076688"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b="18788"/>
          <a:stretch/>
        </p:blipFill>
        <p:spPr>
          <a:xfrm>
            <a:off x="-388734" y="111390"/>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10</a:t>
            </a:fld>
            <a:endParaRPr lang="en-US"/>
          </a:p>
        </p:txBody>
      </p:sp>
      <p:sp>
        <p:nvSpPr>
          <p:cNvPr id="23" name="TextBox 22">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36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7"/>
          </p:nvPr>
        </p:nvSpPr>
        <p:spPr/>
        <p:txBody>
          <a:bodyPr/>
          <a:lstStyle/>
          <a:p>
            <a:fld id="{B6F15528-21DE-4FAA-801E-634DDDAF4B2B}" type="slidenum">
              <a:rPr lang="en-US" smtClean="0"/>
              <a:t>11</a:t>
            </a:fld>
            <a:endParaRPr lang="en-US"/>
          </a:p>
        </p:txBody>
      </p:sp>
      <p:sp>
        <p:nvSpPr>
          <p:cNvPr id="5" name="TextBox 25">
            <a:extLst>
              <a:ext uri="{FF2B5EF4-FFF2-40B4-BE49-F238E27FC236}">
                <a16:creationId xmlns="" xmlns:a16="http://schemas.microsoft.com/office/drawing/2014/main" id="{08E50CD0-37D9-44C9-A695-5053C8FD5E01}"/>
              </a:ext>
            </a:extLst>
          </p:cNvPr>
          <p:cNvSpPr txBox="1"/>
          <p:nvPr/>
        </p:nvSpPr>
        <p:spPr>
          <a:xfrm>
            <a:off x="1898650" y="854075"/>
            <a:ext cx="17449800" cy="769441"/>
          </a:xfrm>
          <a:prstGeom prst="rect">
            <a:avLst/>
          </a:prstGeom>
          <a:noFill/>
        </p:spPr>
        <p:txBody>
          <a:bodyPr wrap="square" rtlCol="0">
            <a:spAutoFit/>
          </a:bodyPr>
          <a:lstStyle/>
          <a:p>
            <a:pPr algn="ctr"/>
            <a:r>
              <a:rPr lang="en-US" sz="4400" b="1" spc="70" dirty="0" smtClean="0">
                <a:solidFill>
                  <a:srgbClr val="244357"/>
                </a:solidFill>
                <a:cs typeface="Arial" panose="020B0604020202020204" pitchFamily="34" charset="0"/>
              </a:rPr>
              <a:t>Why </a:t>
            </a:r>
            <a:r>
              <a:rPr lang="en-US" sz="4400" b="1" dirty="0" smtClean="0">
                <a:solidFill>
                  <a:schemeClr val="accent1">
                    <a:lumMod val="50000"/>
                  </a:schemeClr>
                </a:solidFill>
                <a:effectLst/>
                <a:latin typeface="+mj-lt"/>
                <a:cs typeface="Arial" panose="020B0604020202020204" pitchFamily="34" charset="0"/>
              </a:rPr>
              <a:t>Non-profit Status of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spc="70" dirty="0" smtClean="0">
                <a:solidFill>
                  <a:srgbClr val="244357"/>
                </a:solidFill>
                <a:cs typeface="Arial" panose="020B0604020202020204" pitchFamily="34" charset="0"/>
              </a:rPr>
              <a:t>Diagnostics Project Is </a:t>
            </a:r>
            <a:r>
              <a:rPr lang="en-US" sz="4400" b="1" spc="70" dirty="0">
                <a:solidFill>
                  <a:srgbClr val="244357"/>
                </a:solidFill>
                <a:cs typeface="Arial" panose="020B0604020202020204" pitchFamily="34" charset="0"/>
              </a:rPr>
              <a:t>Important? </a:t>
            </a:r>
            <a:endParaRPr lang="en-US" sz="4400" b="1" dirty="0">
              <a:solidFill>
                <a:schemeClr val="accent1">
                  <a:lumMod val="50000"/>
                </a:schemeClr>
              </a:solidFill>
              <a:effectLst/>
              <a:latin typeface="+mj-lt"/>
              <a:cs typeface="Arial" panose="020B0604020202020204" pitchFamily="34" charset="0"/>
            </a:endParaRPr>
          </a:p>
        </p:txBody>
      </p:sp>
      <p:sp>
        <p:nvSpPr>
          <p:cNvPr id="6" name="TextBox 5">
            <a:extLst>
              <a:ext uri="{FF2B5EF4-FFF2-40B4-BE49-F238E27FC236}">
                <a16:creationId xmlns="" xmlns:a16="http://schemas.microsoft.com/office/drawing/2014/main" id="{EDDA0E0B-FED8-42D3-82DA-9E1F6C1FA538}"/>
              </a:ext>
            </a:extLst>
          </p:cNvPr>
          <p:cNvSpPr txBox="1"/>
          <p:nvPr/>
        </p:nvSpPr>
        <p:spPr>
          <a:xfrm>
            <a:off x="831850" y="1870892"/>
            <a:ext cx="18736468" cy="8463855"/>
          </a:xfrm>
          <a:prstGeom prst="rect">
            <a:avLst/>
          </a:prstGeom>
          <a:noFill/>
        </p:spPr>
        <p:txBody>
          <a:bodyPr wrap="square">
            <a:spAutoFit/>
          </a:bodyPr>
          <a:lstStyle/>
          <a:p>
            <a:pPr algn="just"/>
            <a:r>
              <a:rPr lang="en-US" altLang="en-US" sz="2800" spc="70" dirty="0">
                <a:solidFill>
                  <a:schemeClr val="accent1">
                    <a:lumMod val="50000"/>
                  </a:schemeClr>
                </a:solidFill>
                <a:latin typeface="Arial" panose="020B0604020202020204" pitchFamily="34" charset="0"/>
                <a:cs typeface="Arial" panose="020B0604020202020204" pitchFamily="34" charset="0"/>
              </a:rPr>
              <a:t>	</a:t>
            </a:r>
            <a:r>
              <a:rPr lang="en-US" altLang="en-US" sz="3200" spc="70" dirty="0" smtClean="0">
                <a:solidFill>
                  <a:schemeClr val="accent1">
                    <a:lumMod val="50000"/>
                  </a:schemeClr>
                </a:solidFill>
                <a:cs typeface="Arial" panose="020B0604020202020204" pitchFamily="34" charset="0"/>
              </a:rPr>
              <a:t>In </a:t>
            </a:r>
            <a:r>
              <a:rPr lang="en-US" altLang="en-US" sz="3200" spc="70" dirty="0" smtClean="0">
                <a:solidFill>
                  <a:schemeClr val="accent1">
                    <a:lumMod val="50000"/>
                  </a:schemeClr>
                </a:solidFill>
                <a:cs typeface="Arial" panose="020B0604020202020204" pitchFamily="34" charset="0"/>
              </a:rPr>
              <a:t>2010-2024 </a:t>
            </a:r>
            <a:r>
              <a:rPr lang="en-US" altLang="en-US" sz="3200" spc="70" dirty="0">
                <a:solidFill>
                  <a:schemeClr val="accent1">
                    <a:lumMod val="50000"/>
                  </a:schemeClr>
                </a:solidFill>
                <a:cs typeface="Arial" panose="020B0604020202020204" pitchFamily="34" charset="0"/>
              </a:rPr>
              <a:t>commercial interests prevailed in FDA, CDC, </a:t>
            </a:r>
            <a:r>
              <a:rPr lang="en-US" altLang="en-US" sz="3200" spc="70" dirty="0" smtClean="0">
                <a:solidFill>
                  <a:schemeClr val="accent1">
                    <a:lumMod val="50000"/>
                  </a:schemeClr>
                </a:solidFill>
                <a:cs typeface="Arial" panose="020B0604020202020204" pitchFamily="34" charset="0"/>
              </a:rPr>
              <a:t>NIH, and other healthcare-related US agencies. As the result, pandemic prevention technologies, inexpensive and efficient off-label drugs such as Ivermectin and Hydroxychloroquine, </a:t>
            </a:r>
            <a:r>
              <a:rPr lang="en-US" altLang="en-US" sz="3200" spc="70" dirty="0">
                <a:solidFill>
                  <a:schemeClr val="accent1">
                    <a:lumMod val="50000"/>
                  </a:schemeClr>
                </a:solidFill>
                <a:cs typeface="Arial" panose="020B0604020202020204" pitchFamily="34" charset="0"/>
              </a:rPr>
              <a:t>did not make it to the </a:t>
            </a:r>
            <a:r>
              <a:rPr lang="en-US" altLang="en-US" sz="3200" spc="70" dirty="0" smtClean="0">
                <a:solidFill>
                  <a:schemeClr val="accent1">
                    <a:lumMod val="50000"/>
                  </a:schemeClr>
                </a:solidFill>
                <a:cs typeface="Arial" panose="020B0604020202020204" pitchFamily="34" charset="0"/>
              </a:rPr>
              <a:t>market. Commercial interest of large corporations also blocked the path for accurate and inexpensive diagnostics. There </a:t>
            </a:r>
            <a:r>
              <a:rPr lang="en-US" altLang="en-US" sz="3200" spc="70" dirty="0">
                <a:solidFill>
                  <a:schemeClr val="accent1">
                    <a:lumMod val="50000"/>
                  </a:schemeClr>
                </a:solidFill>
                <a:cs typeface="Arial" panose="020B0604020202020204" pitchFamily="34" charset="0"/>
              </a:rPr>
              <a:t>is no analogy and no competition to i-Diagnostics</a:t>
            </a:r>
            <a:r>
              <a:rPr lang="en-US" altLang="en-US" sz="3200" spc="70" dirty="0" smtClean="0">
                <a:solidFill>
                  <a:schemeClr val="accent1">
                    <a:lumMod val="50000"/>
                  </a:schemeClr>
                </a:solidFill>
                <a:cs typeface="Arial" panose="020B0604020202020204" pitchFamily="34" charset="0"/>
              </a:rPr>
              <a:t>. However, in 2010-2024 all US government agencies, including NIH study sections, NSF panels of reviewers, and DARPA program managers were controlled by large pharma and biotech firms that promoted their commercial interests. </a:t>
            </a:r>
          </a:p>
          <a:p>
            <a:pPr algn="just"/>
            <a:r>
              <a:rPr lang="en-US" altLang="en-US" sz="3200" spc="70" dirty="0">
                <a:solidFill>
                  <a:schemeClr val="accent1">
                    <a:lumMod val="50000"/>
                  </a:schemeClr>
                </a:solidFill>
                <a:cs typeface="Arial" panose="020B0604020202020204" pitchFamily="34" charset="0"/>
              </a:rPr>
              <a:t>	</a:t>
            </a:r>
            <a:r>
              <a:rPr lang="en-US" altLang="en-US" sz="3200" spc="70" dirty="0" smtClean="0">
                <a:solidFill>
                  <a:schemeClr val="accent1">
                    <a:lumMod val="50000"/>
                  </a:schemeClr>
                </a:solidFill>
                <a:cs typeface="Arial" panose="020B0604020202020204" pitchFamily="34" charset="0"/>
              </a:rPr>
              <a:t>COVID-19 </a:t>
            </a:r>
            <a:r>
              <a:rPr lang="en-US" altLang="en-US" sz="3200" spc="70" dirty="0">
                <a:solidFill>
                  <a:schemeClr val="accent1">
                    <a:lumMod val="50000"/>
                  </a:schemeClr>
                </a:solidFill>
                <a:cs typeface="Arial" panose="020B0604020202020204" pitchFamily="34" charset="0"/>
              </a:rPr>
              <a:t>pandemic demonstrated the necessity of independent </a:t>
            </a:r>
            <a:r>
              <a:rPr lang="en-US" altLang="en-US" sz="3200" spc="70" dirty="0" smtClean="0">
                <a:solidFill>
                  <a:schemeClr val="accent1">
                    <a:lumMod val="50000"/>
                  </a:schemeClr>
                </a:solidFill>
                <a:cs typeface="Arial" panose="020B0604020202020204" pitchFamily="34" charset="0"/>
              </a:rPr>
              <a:t>infrastructure based on golden scientific  standards, unaffected by commercial interests. We </a:t>
            </a:r>
            <a:r>
              <a:rPr lang="en-US" altLang="en-US" sz="3200" spc="70" dirty="0">
                <a:solidFill>
                  <a:schemeClr val="accent1">
                    <a:lumMod val="50000"/>
                  </a:schemeClr>
                </a:solidFill>
                <a:cs typeface="Arial" panose="020B0604020202020204" pitchFamily="34" charset="0"/>
              </a:rPr>
              <a:t>believe that non-profit status </a:t>
            </a:r>
            <a:r>
              <a:rPr lang="en-US" altLang="en-US" sz="3200" spc="70" dirty="0" smtClean="0">
                <a:solidFill>
                  <a:schemeClr val="accent1">
                    <a:lumMod val="50000"/>
                  </a:schemeClr>
                </a:solidFill>
                <a:cs typeface="Arial" panose="020B0604020202020204" pitchFamily="34" charset="0"/>
              </a:rPr>
              <a:t>of </a:t>
            </a:r>
            <a:r>
              <a:rPr lang="en-US" altLang="en-US" sz="3200" spc="70" dirty="0">
                <a:solidFill>
                  <a:schemeClr val="accent1">
                    <a:lumMod val="50000"/>
                  </a:schemeClr>
                </a:solidFill>
                <a:cs typeface="Arial" panose="020B0604020202020204" pitchFamily="34" charset="0"/>
              </a:rPr>
              <a:t>i-Diagnostics </a:t>
            </a:r>
            <a:r>
              <a:rPr lang="en-US" altLang="en-US" sz="3200" spc="70" dirty="0" smtClean="0">
                <a:solidFill>
                  <a:schemeClr val="accent1">
                    <a:lumMod val="50000"/>
                  </a:schemeClr>
                </a:solidFill>
                <a:cs typeface="Arial" panose="020B0604020202020204" pitchFamily="34" charset="0"/>
              </a:rPr>
              <a:t>project is of paramount importance for prevention of pandemics. We </a:t>
            </a:r>
            <a:r>
              <a:rPr lang="en-US" altLang="en-US" sz="3200" spc="70" dirty="0">
                <a:solidFill>
                  <a:schemeClr val="accent1">
                    <a:lumMod val="50000"/>
                  </a:schemeClr>
                </a:solidFill>
                <a:cs typeface="Arial" panose="020B0604020202020204" pitchFamily="34" charset="0"/>
              </a:rPr>
              <a:t>declined the for-profit route and pledged to make TIRF Analytix and i-Diagnostics genuine Open Source platforms available to everyone. Thousands of research groups worldwide have expressed their interest to develop applications in their areas of </a:t>
            </a:r>
            <a:r>
              <a:rPr lang="en-US" altLang="en-US" sz="3200" spc="70" dirty="0" smtClean="0">
                <a:solidFill>
                  <a:schemeClr val="accent1">
                    <a:lumMod val="50000"/>
                  </a:schemeClr>
                </a:solidFill>
                <a:cs typeface="Arial" panose="020B0604020202020204" pitchFamily="34" charset="0"/>
              </a:rPr>
              <a:t>expertise, which will enable a </a:t>
            </a:r>
            <a:r>
              <a:rPr lang="en-US" altLang="en-US" sz="3200" spc="70" dirty="0">
                <a:solidFill>
                  <a:schemeClr val="accent1">
                    <a:lumMod val="50000"/>
                  </a:schemeClr>
                </a:solidFill>
                <a:cs typeface="Arial" panose="020B0604020202020204" pitchFamily="34" charset="0"/>
              </a:rPr>
              <a:t>multitude of cartridges for i-Diagnostics gadgets. G</a:t>
            </a:r>
            <a:r>
              <a:rPr lang="en-US" altLang="en-US" sz="3200" spc="70" dirty="0" smtClean="0">
                <a:solidFill>
                  <a:schemeClr val="accent1">
                    <a:lumMod val="50000"/>
                  </a:schemeClr>
                </a:solidFill>
                <a:cs typeface="Arial" panose="020B0604020202020204" pitchFamily="34" charset="0"/>
              </a:rPr>
              <a:t>lobal </a:t>
            </a:r>
            <a:r>
              <a:rPr lang="en-US" altLang="en-US" sz="3200" spc="70" dirty="0">
                <a:solidFill>
                  <a:schemeClr val="accent1">
                    <a:lumMod val="50000"/>
                  </a:schemeClr>
                </a:solidFill>
                <a:cs typeface="Arial" panose="020B0604020202020204" pitchFamily="34" charset="0"/>
              </a:rPr>
              <a:t>network of </a:t>
            </a:r>
            <a:r>
              <a:rPr lang="en-US" altLang="en-US" sz="3200" spc="70" dirty="0" smtClean="0">
                <a:solidFill>
                  <a:schemeClr val="accent1">
                    <a:lumMod val="50000"/>
                  </a:schemeClr>
                </a:solidFill>
                <a:cs typeface="Arial" panose="020B0604020202020204" pitchFamily="34" charset="0"/>
              </a:rPr>
              <a:t>independent users coordinated by a non-profit administrators will </a:t>
            </a:r>
            <a:r>
              <a:rPr lang="en-US" altLang="en-US" sz="3200" spc="70" dirty="0">
                <a:solidFill>
                  <a:schemeClr val="accent1">
                    <a:lumMod val="50000"/>
                  </a:schemeClr>
                </a:solidFill>
                <a:cs typeface="Arial" panose="020B0604020202020204" pitchFamily="34" charset="0"/>
              </a:rPr>
              <a:t>build the infrastructure for localizing the outbreaks and preventing the emergence of </a:t>
            </a:r>
            <a:r>
              <a:rPr lang="en-US" altLang="en-US" sz="3200" spc="70" dirty="0" smtClean="0">
                <a:solidFill>
                  <a:schemeClr val="accent1">
                    <a:lumMod val="50000"/>
                  </a:schemeClr>
                </a:solidFill>
                <a:cs typeface="Arial" panose="020B0604020202020204" pitchFamily="34" charset="0"/>
              </a:rPr>
              <a:t>pandemics. We </a:t>
            </a:r>
            <a:r>
              <a:rPr lang="en-US" altLang="en-US" sz="3200" spc="70" dirty="0">
                <a:solidFill>
                  <a:schemeClr val="accent1">
                    <a:lumMod val="50000"/>
                  </a:schemeClr>
                </a:solidFill>
                <a:cs typeface="Arial" panose="020B0604020202020204" pitchFamily="34" charset="0"/>
              </a:rPr>
              <a:t>envision </a:t>
            </a:r>
            <a:r>
              <a:rPr lang="en-US" altLang="en-US" sz="3200" spc="70" dirty="0" smtClean="0">
                <a:solidFill>
                  <a:schemeClr val="accent1">
                    <a:lumMod val="50000"/>
                  </a:schemeClr>
                </a:solidFill>
                <a:cs typeface="Arial" panose="020B0604020202020204" pitchFamily="34" charset="0"/>
              </a:rPr>
              <a:t>a large </a:t>
            </a:r>
            <a:r>
              <a:rPr lang="en-US" altLang="en-US" sz="3200" spc="70" dirty="0">
                <a:solidFill>
                  <a:schemeClr val="accent1">
                    <a:lumMod val="50000"/>
                  </a:schemeClr>
                </a:solidFill>
                <a:cs typeface="Arial" panose="020B0604020202020204" pitchFamily="34" charset="0"/>
              </a:rPr>
              <a:t>social impact of </a:t>
            </a:r>
            <a:r>
              <a:rPr lang="en-US" altLang="en-US" sz="3200" spc="70" dirty="0" smtClean="0">
                <a:solidFill>
                  <a:schemeClr val="accent1">
                    <a:lumMod val="50000"/>
                  </a:schemeClr>
                </a:solidFill>
                <a:cs typeface="Arial" panose="020B0604020202020204" pitchFamily="34" charset="0"/>
              </a:rPr>
              <a:t>i-Diagnostics endeavor </a:t>
            </a:r>
            <a:r>
              <a:rPr lang="en-US" altLang="en-US" sz="3200" spc="70" dirty="0">
                <a:solidFill>
                  <a:schemeClr val="accent1">
                    <a:lumMod val="50000"/>
                  </a:schemeClr>
                </a:solidFill>
                <a:cs typeface="Arial" panose="020B0604020202020204" pitchFamily="34" charset="0"/>
              </a:rPr>
              <a:t>and address our request </a:t>
            </a:r>
            <a:r>
              <a:rPr lang="en-US" altLang="en-US" sz="3200" spc="70" dirty="0" smtClean="0">
                <a:solidFill>
                  <a:schemeClr val="accent1">
                    <a:lumMod val="50000"/>
                  </a:schemeClr>
                </a:solidFill>
                <a:cs typeface="Arial" panose="020B0604020202020204" pitchFamily="34" charset="0"/>
              </a:rPr>
              <a:t>for funding to </a:t>
            </a:r>
            <a:r>
              <a:rPr lang="en-US" altLang="en-US" sz="3200" spc="70" dirty="0">
                <a:solidFill>
                  <a:schemeClr val="accent1">
                    <a:lumMod val="50000"/>
                  </a:schemeClr>
                </a:solidFill>
                <a:cs typeface="Arial" panose="020B0604020202020204" pitchFamily="34" charset="0"/>
              </a:rPr>
              <a:t>The Giving Pledge, </a:t>
            </a:r>
            <a:r>
              <a:rPr lang="en-US" altLang="en-US" sz="3200" spc="70" dirty="0" smtClean="0">
                <a:solidFill>
                  <a:schemeClr val="accent1">
                    <a:lumMod val="50000"/>
                  </a:schemeClr>
                </a:solidFill>
                <a:cs typeface="Arial" panose="020B0604020202020204" pitchFamily="34" charset="0"/>
              </a:rPr>
              <a:t>other </a:t>
            </a:r>
            <a:r>
              <a:rPr lang="en-US" altLang="en-US" sz="3200" spc="70" dirty="0">
                <a:solidFill>
                  <a:schemeClr val="accent1">
                    <a:lumMod val="50000"/>
                  </a:schemeClr>
                </a:solidFill>
                <a:cs typeface="Arial" panose="020B0604020202020204" pitchFamily="34" charset="0"/>
              </a:rPr>
              <a:t>philanthropists, and the US </a:t>
            </a:r>
            <a:r>
              <a:rPr lang="en-US" altLang="en-US" sz="3200" spc="70" dirty="0" smtClean="0">
                <a:solidFill>
                  <a:schemeClr val="accent1">
                    <a:lumMod val="50000"/>
                  </a:schemeClr>
                </a:solidFill>
                <a:cs typeface="Arial" panose="020B0604020202020204" pitchFamily="34" charset="0"/>
              </a:rPr>
              <a:t>Government.</a:t>
            </a:r>
            <a:endParaRPr lang="en-US" altLang="en-US" sz="3200" spc="70" dirty="0">
              <a:solidFill>
                <a:schemeClr val="accent1">
                  <a:lumMod val="50000"/>
                </a:schemeClr>
              </a:solidFill>
              <a:cs typeface="Arial" panose="020B0604020202020204" pitchFamily="34" charset="0"/>
            </a:endParaRP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388734" y="111390"/>
            <a:ext cx="2172843" cy="2199526"/>
          </a:xfrm>
          <a:prstGeom prst="rect">
            <a:avLst/>
          </a:prstGeom>
        </p:spPr>
      </p:pic>
      <p:sp>
        <p:nvSpPr>
          <p:cNvPr id="24" name="Slide Number Placeholder 1"/>
          <p:cNvSpPr txBox="1">
            <a:spLocks/>
          </p:cNvSpPr>
          <p:nvPr/>
        </p:nvSpPr>
        <p:spPr>
          <a:xfrm>
            <a:off x="14474953" y="10517696"/>
            <a:ext cx="4623943" cy="565467"/>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11</a:t>
            </a:fld>
            <a:endParaRPr lang="en-US"/>
          </a:p>
        </p:txBody>
      </p:sp>
      <p:sp>
        <p:nvSpPr>
          <p:cNvPr id="25" name="TextBox 24">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04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3041650" y="952591"/>
            <a:ext cx="14226988" cy="861774"/>
          </a:xfrm>
          <a:prstGeom prst="rect">
            <a:avLst/>
          </a:prstGeom>
          <a:noFill/>
        </p:spPr>
        <p:txBody>
          <a:bodyPr wrap="square" rtlCol="0">
            <a:spAutoFit/>
          </a:bodyPr>
          <a:lstStyle/>
          <a:p>
            <a:pPr algn="ctr">
              <a:lnSpc>
                <a:spcPts val="6016"/>
              </a:lnSpc>
              <a:defRPr/>
            </a:pPr>
            <a:r>
              <a:rPr lang="en-US" sz="4400" b="1" dirty="0" smtClean="0">
                <a:solidFill>
                  <a:srgbClr val="244357"/>
                </a:solidFill>
                <a:latin typeface="+mj-lt"/>
                <a:cs typeface="Arial" panose="020B0604020202020204" pitchFamily="34" charset="0"/>
              </a:rPr>
              <a:t>Prior Funding</a:t>
            </a:r>
            <a:r>
              <a:rPr lang="en-US" sz="4400" b="1" dirty="0">
                <a:solidFill>
                  <a:srgbClr val="244357"/>
                </a:solidFill>
                <a:latin typeface="+mj-lt"/>
                <a:cs typeface="Arial" panose="020B0604020202020204" pitchFamily="34" charset="0"/>
              </a:rPr>
              <a:t>, Research Network Expansion, and R&amp;D </a:t>
            </a:r>
            <a:r>
              <a:rPr lang="en-US" sz="4400" b="1" dirty="0" smtClean="0">
                <a:solidFill>
                  <a:srgbClr val="244357"/>
                </a:solidFill>
                <a:latin typeface="+mj-lt"/>
                <a:cs typeface="Arial" panose="020B0604020202020204" pitchFamily="34" charset="0"/>
              </a:rPr>
              <a:t>Goals</a:t>
            </a:r>
            <a:endParaRPr lang="en-US" sz="4400" b="1" i="1" dirty="0">
              <a:solidFill>
                <a:schemeClr val="accent1">
                  <a:lumMod val="50000"/>
                </a:schemeClr>
              </a:solidFill>
              <a:effectLst/>
              <a:latin typeface="+mj-lt"/>
              <a:cs typeface="Arial" panose="020B0604020202020204" pitchFamily="34" charset="0"/>
            </a:endParaRPr>
          </a:p>
        </p:txBody>
      </p:sp>
      <p:sp>
        <p:nvSpPr>
          <p:cNvPr id="13" name="TextBox 12">
            <a:extLst>
              <a:ext uri="{FF2B5EF4-FFF2-40B4-BE49-F238E27FC236}">
                <a16:creationId xmlns="" xmlns:a16="http://schemas.microsoft.com/office/drawing/2014/main" id="{63F5A54A-C3CF-4A6E-8E76-A81288977DEB}"/>
              </a:ext>
            </a:extLst>
          </p:cNvPr>
          <p:cNvSpPr txBox="1"/>
          <p:nvPr/>
        </p:nvSpPr>
        <p:spPr>
          <a:xfrm>
            <a:off x="1173844" y="1997075"/>
            <a:ext cx="16992600" cy="1323439"/>
          </a:xfrm>
          <a:prstGeom prst="rect">
            <a:avLst/>
          </a:prstGeom>
          <a:noFill/>
        </p:spPr>
        <p:txBody>
          <a:bodyPr wrap="square">
            <a:spAutoFit/>
          </a:bodyPr>
          <a:lstStyle/>
          <a:p>
            <a:pPr algn="just">
              <a:lnSpc>
                <a:spcPts val="3200"/>
              </a:lnSpc>
            </a:pPr>
            <a:r>
              <a:rPr lang="en-US" sz="2800" dirty="0" smtClean="0">
                <a:solidFill>
                  <a:schemeClr val="accent1">
                    <a:lumMod val="50000"/>
                  </a:schemeClr>
                </a:solidFill>
                <a:latin typeface="Arial" panose="020B0604020202020204" pitchFamily="34" charset="0"/>
                <a:cs typeface="Arial" panose="020B0604020202020204" pitchFamily="34" charset="0"/>
              </a:rPr>
              <a:t>	</a:t>
            </a:r>
            <a:r>
              <a:rPr lang="en-US" sz="3200" dirty="0" smtClean="0">
                <a:solidFill>
                  <a:schemeClr val="accent1">
                    <a:lumMod val="50000"/>
                  </a:schemeClr>
                </a:solidFill>
                <a:cs typeface="Arial" panose="020B0604020202020204" pitchFamily="34" charset="0"/>
              </a:rPr>
              <a:t>In </a:t>
            </a:r>
            <a:r>
              <a:rPr lang="en-US" sz="3200" dirty="0">
                <a:solidFill>
                  <a:schemeClr val="accent1">
                    <a:lumMod val="50000"/>
                  </a:schemeClr>
                </a:solidFill>
                <a:cs typeface="Arial" panose="020B0604020202020204" pitchFamily="34" charset="0"/>
              </a:rPr>
              <a:t>2014, the US DOD performed </a:t>
            </a:r>
            <a:r>
              <a:rPr lang="en-US" sz="3200" dirty="0" smtClean="0">
                <a:solidFill>
                  <a:schemeClr val="accent1">
                    <a:lumMod val="50000"/>
                  </a:schemeClr>
                </a:solidFill>
                <a:cs typeface="Arial" panose="020B0604020202020204" pitchFamily="34" charset="0"/>
              </a:rPr>
              <a:t>a comprehensive survey </a:t>
            </a:r>
            <a:r>
              <a:rPr lang="en-US" sz="3200" dirty="0">
                <a:solidFill>
                  <a:schemeClr val="accent1">
                    <a:lumMod val="50000"/>
                  </a:schemeClr>
                </a:solidFill>
                <a:cs typeface="Arial" panose="020B0604020202020204" pitchFamily="34" charset="0"/>
              </a:rPr>
              <a:t>of molecular diagnostic methods and ranked high </a:t>
            </a:r>
            <a:r>
              <a:rPr lang="en-US" sz="3200" dirty="0" smtClean="0">
                <a:solidFill>
                  <a:schemeClr val="accent1">
                    <a:lumMod val="50000"/>
                  </a:schemeClr>
                </a:solidFill>
                <a:cs typeface="Arial" panose="020B0604020202020204" pitchFamily="34" charset="0"/>
              </a:rPr>
              <a:t>our </a:t>
            </a:r>
            <a:r>
              <a:rPr lang="en-US" sz="3200" dirty="0" smtClean="0">
                <a:solidFill>
                  <a:schemeClr val="accent1">
                    <a:lumMod val="50000"/>
                  </a:schemeClr>
                </a:solidFill>
                <a:cs typeface="Arial" panose="020B0604020202020204" pitchFamily="34" charset="0"/>
              </a:rPr>
              <a:t>prototype </a:t>
            </a:r>
            <a:r>
              <a:rPr lang="en-US" sz="3200" dirty="0">
                <a:solidFill>
                  <a:schemeClr val="accent1">
                    <a:lumMod val="50000"/>
                  </a:schemeClr>
                </a:solidFill>
                <a:cs typeface="Arial" panose="020B0604020202020204" pitchFamily="34" charset="0"/>
              </a:rPr>
              <a:t>of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for both biological and chemical </a:t>
            </a:r>
            <a:r>
              <a:rPr lang="en-US" sz="3200" dirty="0" smtClean="0">
                <a:solidFill>
                  <a:schemeClr val="accent1">
                    <a:lumMod val="50000"/>
                  </a:schemeClr>
                </a:solidFill>
                <a:cs typeface="Arial" panose="020B0604020202020204" pitchFamily="34" charset="0"/>
              </a:rPr>
              <a:t>detection </a:t>
            </a:r>
            <a:r>
              <a:rPr lang="en-US" sz="3200" dirty="0" smtClean="0">
                <a:solidFill>
                  <a:srgbClr val="0000FF"/>
                </a:solidFill>
                <a:cs typeface="Arial" panose="020B0604020202020204" pitchFamily="34" charset="0"/>
              </a:rPr>
              <a:t>[1]</a:t>
            </a:r>
            <a:r>
              <a:rPr lang="en-US" sz="3200" dirty="0" smtClean="0">
                <a:solidFill>
                  <a:schemeClr val="accent1">
                    <a:lumMod val="50000"/>
                  </a:schemeClr>
                </a:solidFill>
                <a:cs typeface="Arial" panose="020B0604020202020204" pitchFamily="34" charset="0"/>
              </a:rPr>
              <a:t>. </a:t>
            </a:r>
            <a:r>
              <a:rPr lang="en-US" sz="3200" dirty="0">
                <a:solidFill>
                  <a:schemeClr val="accent1">
                    <a:lumMod val="50000"/>
                  </a:schemeClr>
                </a:solidFill>
                <a:cs typeface="Arial" panose="020B0604020202020204" pitchFamily="34" charset="0"/>
              </a:rPr>
              <a:t>To date, we believe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holds a unique combination of features that keeps the technology </a:t>
            </a:r>
            <a:r>
              <a:rPr lang="en-US" sz="3200" dirty="0" smtClean="0">
                <a:solidFill>
                  <a:schemeClr val="accent1">
                    <a:lumMod val="50000"/>
                  </a:schemeClr>
                </a:solidFill>
                <a:cs typeface="Arial" panose="020B0604020202020204" pitchFamily="34" charset="0"/>
              </a:rPr>
              <a:t>unrivaled.</a:t>
            </a:r>
            <a:endParaRPr lang="en-US" sz="3200" dirty="0">
              <a:solidFill>
                <a:schemeClr val="accent1">
                  <a:lumMod val="50000"/>
                </a:schemeClr>
              </a:solidFill>
              <a:cs typeface="Arial" panose="020B0604020202020204" pitchFamily="34" charset="0"/>
            </a:endParaRPr>
          </a:p>
        </p:txBody>
      </p:sp>
      <p:sp>
        <p:nvSpPr>
          <p:cNvPr id="2" name="TextBox 1">
            <a:extLst>
              <a:ext uri="{FF2B5EF4-FFF2-40B4-BE49-F238E27FC236}">
                <a16:creationId xmlns="" xmlns:a16="http://schemas.microsoft.com/office/drawing/2014/main" id="{BD2CD33E-968C-43F8-BF91-EF82097BABDF}"/>
              </a:ext>
            </a:extLst>
          </p:cNvPr>
          <p:cNvSpPr txBox="1"/>
          <p:nvPr/>
        </p:nvSpPr>
        <p:spPr>
          <a:xfrm>
            <a:off x="1136651" y="3664519"/>
            <a:ext cx="18135600" cy="5734903"/>
          </a:xfrm>
          <a:prstGeom prst="rect">
            <a:avLst/>
          </a:prstGeom>
          <a:noFill/>
        </p:spPr>
        <p:txBody>
          <a:bodyPr wrap="square">
            <a:spAutoFit/>
          </a:bodyPr>
          <a:lstStyle/>
          <a:p>
            <a:pPr marL="457200" indent="-457200" algn="just">
              <a:lnSpc>
                <a:spcPts val="3200"/>
              </a:lnSpc>
              <a:spcAft>
                <a:spcPts val="600"/>
              </a:spcAft>
              <a:buFont typeface="Arial" panose="020B0604020202020204" pitchFamily="34" charset="0"/>
              <a:buChar char="•"/>
            </a:pPr>
            <a:r>
              <a:rPr lang="en-US" sz="3200" dirty="0" smtClean="0">
                <a:solidFill>
                  <a:schemeClr val="accent1">
                    <a:lumMod val="50000"/>
                  </a:schemeClr>
                </a:solidFill>
                <a:latin typeface="+mj-lt"/>
                <a:cs typeface="Arial" panose="020B0604020202020204" pitchFamily="34" charset="0"/>
              </a:rPr>
              <a:t>T</a:t>
            </a:r>
            <a:r>
              <a:rPr lang="en-US" sz="3200" b="0" i="0" dirty="0" smtClean="0">
                <a:solidFill>
                  <a:schemeClr val="accent1">
                    <a:lumMod val="50000"/>
                  </a:schemeClr>
                </a:solidFill>
                <a:effectLst/>
                <a:latin typeface="+mj-lt"/>
                <a:cs typeface="Arial" panose="020B0604020202020204" pitchFamily="34" charset="0"/>
              </a:rPr>
              <a:t>o make the </a:t>
            </a:r>
            <a:r>
              <a:rPr lang="en-US" sz="3200" i="1" dirty="0" smtClean="0">
                <a:solidFill>
                  <a:srgbClr val="244357"/>
                </a:solidFill>
                <a:latin typeface="+mj-lt"/>
                <a:cs typeface="Arial" panose="020B0604020202020204" pitchFamily="34" charset="0"/>
              </a:rPr>
              <a:t>i-</a:t>
            </a:r>
            <a:r>
              <a:rPr lang="en-US" sz="3200" dirty="0" smtClean="0">
                <a:solidFill>
                  <a:srgbClr val="244357"/>
                </a:solidFill>
                <a:latin typeface="+mj-lt"/>
                <a:cs typeface="Arial" panose="020B0604020202020204" pitchFamily="34" charset="0"/>
              </a:rPr>
              <a:t>Diagnostics</a:t>
            </a:r>
            <a:r>
              <a:rPr lang="en-US" sz="3200" b="0" i="0" dirty="0" smtClean="0">
                <a:solidFill>
                  <a:schemeClr val="accent1">
                    <a:lumMod val="50000"/>
                  </a:schemeClr>
                </a:solidFill>
                <a:effectLst/>
                <a:latin typeface="+mj-lt"/>
                <a:cs typeface="Arial" panose="020B0604020202020204" pitchFamily="34" charset="0"/>
              </a:rPr>
              <a:t> an open-source platform, develop basic applications, refine </a:t>
            </a:r>
            <a:r>
              <a:rPr lang="en-US" sz="3200" b="0" i="0" dirty="0">
                <a:solidFill>
                  <a:schemeClr val="accent1">
                    <a:lumMod val="50000"/>
                  </a:schemeClr>
                </a:solidFill>
                <a:effectLst/>
                <a:latin typeface="+mj-lt"/>
                <a:cs typeface="Arial" panose="020B0604020202020204" pitchFamily="34" charset="0"/>
              </a:rPr>
              <a:t>the prototype for </a:t>
            </a:r>
            <a:r>
              <a:rPr lang="en-US" sz="3200" b="0" i="0" dirty="0" smtClean="0">
                <a:solidFill>
                  <a:schemeClr val="accent1">
                    <a:lumMod val="50000"/>
                  </a:schemeClr>
                </a:solidFill>
                <a:effectLst/>
                <a:latin typeface="+mj-lt"/>
                <a:cs typeface="Arial" panose="020B0604020202020204" pitchFamily="34" charset="0"/>
              </a:rPr>
              <a:t>home-use</a:t>
            </a:r>
            <a:r>
              <a:rPr lang="en-US" sz="3200" b="0" i="0" dirty="0">
                <a:solidFill>
                  <a:schemeClr val="accent1">
                    <a:lumMod val="50000"/>
                  </a:schemeClr>
                </a:solidFill>
                <a:effectLst/>
                <a:latin typeface="+mj-lt"/>
                <a:cs typeface="Arial" panose="020B0604020202020204" pitchFamily="34" charset="0"/>
              </a:rPr>
              <a:t>, and </a:t>
            </a:r>
            <a:r>
              <a:rPr lang="en-US" sz="3200" b="0" i="0" dirty="0" smtClean="0">
                <a:solidFill>
                  <a:schemeClr val="accent1">
                    <a:lumMod val="50000"/>
                  </a:schemeClr>
                </a:solidFill>
                <a:effectLst/>
                <a:latin typeface="+mj-lt"/>
                <a:cs typeface="Arial" panose="020B0604020202020204" pitchFamily="34" charset="0"/>
              </a:rPr>
              <a:t>lay </a:t>
            </a:r>
            <a:r>
              <a:rPr lang="en-US" sz="3200" b="0" i="0" dirty="0">
                <a:solidFill>
                  <a:schemeClr val="accent1">
                    <a:lumMod val="50000"/>
                  </a:schemeClr>
                </a:solidFill>
                <a:effectLst/>
                <a:latin typeface="+mj-lt"/>
                <a:cs typeface="Arial" panose="020B0604020202020204" pitchFamily="34" charset="0"/>
              </a:rPr>
              <a:t>the foundation for the biological safety network, TIRF Labs is seeking </a:t>
            </a:r>
            <a:r>
              <a:rPr lang="en-US" sz="3200" b="0" i="0" dirty="0" smtClean="0">
                <a:solidFill>
                  <a:schemeClr val="accent1">
                    <a:lumMod val="50000"/>
                  </a:schemeClr>
                </a:solidFill>
                <a:effectLst/>
                <a:latin typeface="+mj-lt"/>
                <a:cs typeface="Arial" panose="020B0604020202020204" pitchFamily="34" charset="0"/>
              </a:rPr>
              <a:t>~$2 million to start the Phase </a:t>
            </a:r>
            <a:r>
              <a:rPr lang="en-US" sz="3200" b="0" i="0" dirty="0" smtClean="0">
                <a:solidFill>
                  <a:schemeClr val="accent1">
                    <a:lumMod val="50000"/>
                  </a:schemeClr>
                </a:solidFill>
                <a:effectLst/>
                <a:latin typeface="+mj-lt"/>
                <a:cs typeface="Arial" panose="020B0604020202020204" pitchFamily="34" charset="0"/>
              </a:rPr>
              <a:t>2.</a:t>
            </a:r>
            <a:endParaRPr lang="en-US" sz="3200" dirty="0" smtClean="0">
              <a:solidFill>
                <a:schemeClr val="accent1">
                  <a:lumMod val="50000"/>
                </a:schemeClr>
              </a:solidFill>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mission of this project is to create </a:t>
            </a:r>
            <a:r>
              <a:rPr lang="en-US" sz="3200" b="0" i="0" dirty="0" smtClean="0">
                <a:solidFill>
                  <a:schemeClr val="accent1">
                    <a:lumMod val="50000"/>
                  </a:schemeClr>
                </a:solidFill>
                <a:effectLst/>
                <a:latin typeface="+mj-lt"/>
                <a:cs typeface="Arial" panose="020B0604020202020204" pitchFamily="34" charset="0"/>
              </a:rPr>
              <a:t>a mega-diagnostic platform for </a:t>
            </a:r>
            <a:r>
              <a:rPr lang="en-US" sz="3200" b="0" i="0" dirty="0">
                <a:solidFill>
                  <a:schemeClr val="accent1">
                    <a:lumMod val="50000"/>
                  </a:schemeClr>
                </a:solidFill>
                <a:effectLst/>
                <a:latin typeface="+mj-lt"/>
                <a:cs typeface="Arial" panose="020B0604020202020204" pitchFamily="34" charset="0"/>
              </a:rPr>
              <a:t>biological safety </a:t>
            </a:r>
            <a:r>
              <a:rPr lang="en-US" sz="3200" i="0" dirty="0">
                <a:solidFill>
                  <a:schemeClr val="accent1">
                    <a:lumMod val="50000"/>
                  </a:schemeClr>
                </a:solidFill>
                <a:effectLst/>
                <a:latin typeface="+mj-lt"/>
                <a:cs typeface="Arial" panose="020B0604020202020204" pitchFamily="34" charset="0"/>
              </a:rPr>
              <a:t>infrastructure by making </a:t>
            </a:r>
            <a:r>
              <a:rPr lang="en-US" sz="3200" i="0" dirty="0" smtClean="0">
                <a:solidFill>
                  <a:schemeClr val="accent1">
                    <a:lumMod val="50000"/>
                  </a:schemeClr>
                </a:solidFill>
                <a:effectLst/>
                <a:latin typeface="+mj-lt"/>
                <a:cs typeface="Arial" panose="020B0604020202020204" pitchFamily="34" charset="0"/>
              </a:rPr>
              <a:t>i-Diagnostics technology an open source platform and the </a:t>
            </a:r>
            <a:r>
              <a:rPr lang="en-US" sz="3200" i="0" dirty="0">
                <a:solidFill>
                  <a:schemeClr val="accent1">
                    <a:lumMod val="50000"/>
                  </a:schemeClr>
                </a:solidFill>
                <a:effectLst/>
                <a:latin typeface="+mj-lt"/>
                <a:cs typeface="Arial" panose="020B0604020202020204" pitchFamily="34" charset="0"/>
              </a:rPr>
              <a:t>handheld precision diagnostics available to </a:t>
            </a:r>
            <a:r>
              <a:rPr lang="en-US" sz="3200" i="0" dirty="0" smtClean="0">
                <a:solidFill>
                  <a:schemeClr val="accent1">
                    <a:lumMod val="50000"/>
                  </a:schemeClr>
                </a:solidFill>
                <a:effectLst/>
                <a:latin typeface="+mj-lt"/>
                <a:cs typeface="Arial" panose="020B0604020202020204" pitchFamily="34" charset="0"/>
              </a:rPr>
              <a:t>everyone, which is necessary for preventing </a:t>
            </a:r>
            <a:r>
              <a:rPr lang="en-US" sz="3200" i="0" dirty="0">
                <a:solidFill>
                  <a:schemeClr val="accent1">
                    <a:lumMod val="50000"/>
                  </a:schemeClr>
                </a:solidFill>
                <a:effectLst/>
                <a:latin typeface="+mj-lt"/>
                <a:cs typeface="Arial" panose="020B0604020202020204" pitchFamily="34" charset="0"/>
              </a:rPr>
              <a:t>future </a:t>
            </a:r>
            <a:r>
              <a:rPr lang="en-US" sz="3200" i="0" dirty="0" smtClean="0">
                <a:solidFill>
                  <a:schemeClr val="accent1">
                    <a:lumMod val="50000"/>
                  </a:schemeClr>
                </a:solidFill>
                <a:effectLst/>
                <a:latin typeface="+mj-lt"/>
                <a:cs typeface="Arial" panose="020B0604020202020204" pitchFamily="34" charset="0"/>
              </a:rPr>
              <a:t>pandemics.</a:t>
            </a:r>
            <a:endParaRPr lang="en-US" sz="3200" i="0" dirty="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significance of this project goes </a:t>
            </a:r>
            <a:r>
              <a:rPr lang="en-US" sz="3200" b="0" i="0" dirty="0" smtClean="0">
                <a:solidFill>
                  <a:schemeClr val="accent1">
                    <a:lumMod val="50000"/>
                  </a:schemeClr>
                </a:solidFill>
                <a:effectLst/>
                <a:latin typeface="+mj-lt"/>
                <a:cs typeface="Arial" panose="020B0604020202020204" pitchFamily="34" charset="0"/>
              </a:rPr>
              <a:t>far beyond </a:t>
            </a:r>
            <a:r>
              <a:rPr lang="en-US" sz="3200" b="0" i="0" dirty="0">
                <a:solidFill>
                  <a:schemeClr val="accent1">
                    <a:lumMod val="50000"/>
                  </a:schemeClr>
                </a:solidFill>
                <a:effectLst/>
                <a:latin typeface="+mj-lt"/>
                <a:cs typeface="Arial" panose="020B0604020202020204" pitchFamily="34" charset="0"/>
              </a:rPr>
              <a:t>the scope of medical </a:t>
            </a:r>
            <a:r>
              <a:rPr lang="en-US" sz="3200" b="0" i="0" dirty="0" smtClean="0">
                <a:solidFill>
                  <a:schemeClr val="accent1">
                    <a:lumMod val="50000"/>
                  </a:schemeClr>
                </a:solidFill>
                <a:effectLst/>
                <a:latin typeface="+mj-lt"/>
                <a:cs typeface="Arial" panose="020B0604020202020204" pitchFamily="34" charset="0"/>
              </a:rPr>
              <a:t>diagnostics. </a:t>
            </a:r>
            <a:endParaRPr lang="en-US" sz="3200" b="0" i="0" dirty="0" smtClean="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Together </a:t>
            </a:r>
            <a:r>
              <a:rPr lang="en-US" sz="3200" b="0" i="0" dirty="0">
                <a:solidFill>
                  <a:schemeClr val="accent1">
                    <a:lumMod val="50000"/>
                  </a:schemeClr>
                </a:solidFill>
                <a:effectLst/>
                <a:latin typeface="+mj-lt"/>
                <a:cs typeface="Arial" panose="020B0604020202020204" pitchFamily="34" charset="0"/>
              </a:rPr>
              <a:t>with the envisioned handheld </a:t>
            </a:r>
            <a:r>
              <a:rPr lang="en-US" sz="3200" b="0" i="0" dirty="0" smtClean="0">
                <a:solidFill>
                  <a:schemeClr val="accent1">
                    <a:lumMod val="50000"/>
                  </a:schemeClr>
                </a:solidFill>
                <a:effectLst/>
                <a:latin typeface="+mj-lt"/>
                <a:cs typeface="Arial" panose="020B0604020202020204" pitchFamily="34" charset="0"/>
              </a:rPr>
              <a:t>device, </a:t>
            </a:r>
            <a:r>
              <a:rPr lang="en-US" sz="3200" b="0" i="0" dirty="0">
                <a:solidFill>
                  <a:schemeClr val="accent1">
                    <a:lumMod val="50000"/>
                  </a:schemeClr>
                </a:solidFill>
                <a:effectLst/>
                <a:latin typeface="+mj-lt"/>
                <a:cs typeface="Arial" panose="020B0604020202020204" pitchFamily="34" charset="0"/>
              </a:rPr>
              <a:t>we are </a:t>
            </a:r>
            <a:r>
              <a:rPr lang="en-US" sz="3200" b="0" i="0" dirty="0" smtClean="0">
                <a:solidFill>
                  <a:schemeClr val="accent1">
                    <a:lumMod val="50000"/>
                  </a:schemeClr>
                </a:solidFill>
                <a:effectLst/>
                <a:latin typeface="+mj-lt"/>
                <a:cs typeface="Arial" panose="020B0604020202020204" pitchFamily="34" charset="0"/>
              </a:rPr>
              <a:t>offering </a:t>
            </a:r>
            <a:r>
              <a:rPr lang="en-US" sz="3200" b="0" i="0" dirty="0">
                <a:solidFill>
                  <a:schemeClr val="accent1">
                    <a:lumMod val="50000"/>
                  </a:schemeClr>
                </a:solidFill>
                <a:effectLst/>
                <a:latin typeface="+mj-lt"/>
                <a:cs typeface="Arial" panose="020B0604020202020204" pitchFamily="34" charset="0"/>
              </a:rPr>
              <a:t>to the research community the entire line of </a:t>
            </a:r>
            <a:r>
              <a:rPr lang="en-US" sz="3200" b="0" i="0" dirty="0" smtClean="0">
                <a:solidFill>
                  <a:schemeClr val="accent1">
                    <a:lumMod val="50000"/>
                  </a:schemeClr>
                </a:solidFill>
                <a:effectLst/>
                <a:latin typeface="+mj-lt"/>
                <a:cs typeface="Arial" panose="020B0604020202020204" pitchFamily="34" charset="0"/>
              </a:rPr>
              <a:t>TIRF Analytix instruments</a:t>
            </a:r>
            <a:r>
              <a:rPr lang="en-US" sz="3200" b="0" i="0" dirty="0">
                <a:solidFill>
                  <a:schemeClr val="accent1">
                    <a:lumMod val="50000"/>
                  </a:schemeClr>
                </a:solidFill>
                <a:effectLst/>
                <a:latin typeface="+mj-lt"/>
                <a:cs typeface="Arial" panose="020B0604020202020204" pitchFamily="34" charset="0"/>
              </a:rPr>
              <a:t>, development tools, methods, protocols and suppliers that facilitate all stages of diagnostics </a:t>
            </a:r>
            <a:r>
              <a:rPr lang="en-US" sz="3200" b="0" i="0" dirty="0" smtClean="0">
                <a:solidFill>
                  <a:schemeClr val="accent1">
                    <a:lumMod val="50000"/>
                  </a:schemeClr>
                </a:solidFill>
                <a:effectLst/>
                <a:latin typeface="+mj-lt"/>
                <a:cs typeface="Arial" panose="020B0604020202020204" pitchFamily="34" charset="0"/>
              </a:rPr>
              <a:t>development.</a:t>
            </a:r>
            <a:endParaRPr lang="en-US" sz="3200" b="0" i="0" dirty="0" smtClean="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This </a:t>
            </a:r>
            <a:r>
              <a:rPr lang="en-US" sz="3200" b="0" i="0" dirty="0">
                <a:solidFill>
                  <a:schemeClr val="accent1">
                    <a:lumMod val="50000"/>
                  </a:schemeClr>
                </a:solidFill>
                <a:effectLst/>
                <a:latin typeface="+mj-lt"/>
                <a:cs typeface="Arial" panose="020B0604020202020204" pitchFamily="34" charset="0"/>
              </a:rPr>
              <a:t>project will create </a:t>
            </a:r>
            <a:r>
              <a:rPr lang="en-US" sz="3200" b="0" i="0" dirty="0" smtClean="0">
                <a:solidFill>
                  <a:schemeClr val="accent1">
                    <a:lumMod val="50000"/>
                  </a:schemeClr>
                </a:solidFill>
                <a:effectLst/>
                <a:latin typeface="+mj-lt"/>
                <a:cs typeface="Arial" panose="020B0604020202020204" pitchFamily="34" charset="0"/>
              </a:rPr>
              <a:t>a network of experts, consolidate </a:t>
            </a:r>
            <a:r>
              <a:rPr lang="en-US" sz="3200" b="0" i="0" dirty="0">
                <a:solidFill>
                  <a:schemeClr val="accent1">
                    <a:lumMod val="50000"/>
                  </a:schemeClr>
                </a:solidFill>
                <a:effectLst/>
                <a:latin typeface="+mj-lt"/>
                <a:cs typeface="Arial" panose="020B0604020202020204" pitchFamily="34" charset="0"/>
              </a:rPr>
              <a:t>efforts of international teams </a:t>
            </a:r>
            <a:r>
              <a:rPr lang="en-US" sz="3200" b="0" i="0" dirty="0" smtClean="0">
                <a:solidFill>
                  <a:schemeClr val="accent1">
                    <a:lumMod val="50000"/>
                  </a:schemeClr>
                </a:solidFill>
                <a:effectLst/>
                <a:latin typeface="+mj-lt"/>
                <a:cs typeface="Arial" panose="020B0604020202020204" pitchFamily="34" charset="0"/>
              </a:rPr>
              <a:t>of </a:t>
            </a:r>
            <a:r>
              <a:rPr lang="en-US" sz="3200" b="0" i="0" dirty="0">
                <a:solidFill>
                  <a:schemeClr val="accent1">
                    <a:lumMod val="50000"/>
                  </a:schemeClr>
                </a:solidFill>
                <a:effectLst/>
                <a:latin typeface="+mj-lt"/>
                <a:cs typeface="Arial" panose="020B0604020202020204" pitchFamily="34" charset="0"/>
              </a:rPr>
              <a:t>medical doctors, </a:t>
            </a:r>
            <a:r>
              <a:rPr lang="en-US" sz="3200" b="0" i="0" dirty="0" smtClean="0">
                <a:solidFill>
                  <a:schemeClr val="accent1">
                    <a:lumMod val="50000"/>
                  </a:schemeClr>
                </a:solidFill>
                <a:effectLst/>
                <a:latin typeface="+mj-lt"/>
                <a:cs typeface="Arial" panose="020B0604020202020204" pitchFamily="34" charset="0"/>
              </a:rPr>
              <a:t>healthcare </a:t>
            </a:r>
            <a:r>
              <a:rPr lang="en-US" sz="3200" b="0" i="0" dirty="0">
                <a:solidFill>
                  <a:schemeClr val="accent1">
                    <a:lumMod val="50000"/>
                  </a:schemeClr>
                </a:solidFill>
                <a:effectLst/>
                <a:latin typeface="+mj-lt"/>
                <a:cs typeface="Arial" panose="020B0604020202020204" pitchFamily="34" charset="0"/>
              </a:rPr>
              <a:t>professionals, administrators, businessmen, and grassroots enthusiasts, creating the powerful infrastructure for biological </a:t>
            </a:r>
            <a:r>
              <a:rPr lang="en-US" sz="3200" b="0" i="0" dirty="0" smtClean="0">
                <a:solidFill>
                  <a:schemeClr val="accent1">
                    <a:lumMod val="50000"/>
                  </a:schemeClr>
                </a:solidFill>
                <a:effectLst/>
                <a:latin typeface="+mj-lt"/>
                <a:cs typeface="Arial" panose="020B0604020202020204" pitchFamily="34" charset="0"/>
              </a:rPr>
              <a:t>security.</a:t>
            </a:r>
            <a:endParaRPr lang="en-US" sz="3200" b="0" i="0" dirty="0">
              <a:solidFill>
                <a:schemeClr val="accent1">
                  <a:lumMod val="50000"/>
                </a:schemeClr>
              </a:solidFill>
              <a:effectLst/>
              <a:latin typeface="+mj-lt"/>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12</a:t>
            </a:fld>
            <a:endParaRPr lang="en-US" dirty="0"/>
          </a:p>
        </p:txBody>
      </p:sp>
      <p:sp>
        <p:nvSpPr>
          <p:cNvPr id="9" name="TextBox 8">
            <a:extLst>
              <a:ext uri="{FF2B5EF4-FFF2-40B4-BE49-F238E27FC236}">
                <a16:creationId xmlns="" xmlns:a16="http://schemas.microsoft.com/office/drawing/2014/main" id="{A4A54C2F-FD04-410F-A5A9-DCBC300BB77C}"/>
              </a:ext>
            </a:extLst>
          </p:cNvPr>
          <p:cNvSpPr txBox="1"/>
          <p:nvPr/>
        </p:nvSpPr>
        <p:spPr>
          <a:xfrm>
            <a:off x="15843250" y="103790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974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75A237A2-65F2-4ECA-B94F-DE281463C4F0}"/>
              </a:ext>
            </a:extLst>
          </p:cNvPr>
          <p:cNvSpPr/>
          <p:nvPr/>
        </p:nvSpPr>
        <p:spPr>
          <a:xfrm>
            <a:off x="10204450" y="3140075"/>
            <a:ext cx="9363202" cy="48885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TextBox 25">
            <a:extLst>
              <a:ext uri="{FF2B5EF4-FFF2-40B4-BE49-F238E27FC236}">
                <a16:creationId xmlns="" xmlns:a16="http://schemas.microsoft.com/office/drawing/2014/main" id="{08E50CD0-37D9-44C9-A695-5053C8FD5E01}"/>
              </a:ext>
            </a:extLst>
          </p:cNvPr>
          <p:cNvSpPr txBox="1"/>
          <p:nvPr/>
        </p:nvSpPr>
        <p:spPr>
          <a:xfrm>
            <a:off x="4718050" y="611349"/>
            <a:ext cx="9601200" cy="769441"/>
          </a:xfrm>
          <a:prstGeom prst="rect">
            <a:avLst/>
          </a:prstGeom>
          <a:noFill/>
        </p:spPr>
        <p:txBody>
          <a:bodyPr wrap="square" rtlCol="0">
            <a:spAutoFit/>
          </a:bodyPr>
          <a:lstStyle/>
          <a:p>
            <a:pPr algn="ctr"/>
            <a:r>
              <a:rPr lang="en-US" sz="4400" b="1" dirty="0" smtClean="0">
                <a:solidFill>
                  <a:schemeClr val="accent1">
                    <a:lumMod val="50000"/>
                  </a:schemeClr>
                </a:solidFill>
                <a:latin typeface="+mj-lt"/>
                <a:cs typeface="Arial" panose="020B0604020202020204" pitchFamily="34" charset="0"/>
              </a:rPr>
              <a:t>i-Diagnostics Business </a:t>
            </a:r>
            <a:r>
              <a:rPr lang="en-US" sz="4400" b="1" dirty="0">
                <a:solidFill>
                  <a:schemeClr val="accent1">
                    <a:lumMod val="50000"/>
                  </a:schemeClr>
                </a:solidFill>
                <a:effectLst/>
                <a:latin typeface="+mj-lt"/>
                <a:cs typeface="Arial" panose="020B0604020202020204" pitchFamily="34" charset="0"/>
              </a:rPr>
              <a:t>Plan </a:t>
            </a:r>
            <a:r>
              <a:rPr lang="en-US" sz="4400" b="1" dirty="0" smtClean="0">
                <a:solidFill>
                  <a:schemeClr val="accent1">
                    <a:lumMod val="50000"/>
                  </a:schemeClr>
                </a:solidFill>
                <a:latin typeface="+mj-lt"/>
                <a:cs typeface="Arial" panose="020B0604020202020204" pitchFamily="34" charset="0"/>
              </a:rPr>
              <a:t>O</a:t>
            </a:r>
            <a:r>
              <a:rPr lang="en-US" sz="4400" b="1" dirty="0" smtClean="0">
                <a:solidFill>
                  <a:schemeClr val="accent1">
                    <a:lumMod val="50000"/>
                  </a:schemeClr>
                </a:solidFill>
                <a:effectLst/>
                <a:latin typeface="+mj-lt"/>
                <a:cs typeface="Arial" panose="020B0604020202020204" pitchFamily="34" charset="0"/>
              </a:rPr>
              <a:t>utline</a:t>
            </a:r>
            <a:endParaRPr lang="en-US" sz="4400" b="1" i="1" dirty="0">
              <a:solidFill>
                <a:schemeClr val="accent1">
                  <a:lumMod val="50000"/>
                </a:schemeClr>
              </a:solidFill>
              <a:effectLst/>
              <a:latin typeface="+mj-lt"/>
              <a:cs typeface="Arial" panose="020B0604020202020204" pitchFamily="34" charset="0"/>
            </a:endParaRPr>
          </a:p>
        </p:txBody>
      </p:sp>
      <p:sp>
        <p:nvSpPr>
          <p:cNvPr id="8" name="TextBox 7">
            <a:extLst>
              <a:ext uri="{FF2B5EF4-FFF2-40B4-BE49-F238E27FC236}">
                <a16:creationId xmlns="" xmlns:a16="http://schemas.microsoft.com/office/drawing/2014/main" id="{C5A64490-5AD7-4CD3-8A7A-8643F653AAB8}"/>
              </a:ext>
            </a:extLst>
          </p:cNvPr>
          <p:cNvSpPr txBox="1"/>
          <p:nvPr/>
        </p:nvSpPr>
        <p:spPr>
          <a:xfrm>
            <a:off x="593852" y="8245475"/>
            <a:ext cx="18973800" cy="2631490"/>
          </a:xfrm>
          <a:prstGeom prst="rect">
            <a:avLst/>
          </a:prstGeom>
          <a:noFill/>
        </p:spPr>
        <p:txBody>
          <a:bodyPr wrap="square">
            <a:spAutoFit/>
          </a:bodyPr>
          <a:lstStyle/>
          <a:p>
            <a:pPr algn="just">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18-24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a:t>
            </a:r>
            <a:r>
              <a:rPr lang="en-US" altLang="en-US" sz="2800" dirty="0" smtClean="0">
                <a:solidFill>
                  <a:schemeClr val="accent1">
                    <a:lumMod val="50000"/>
                  </a:schemeClr>
                </a:solidFill>
                <a:latin typeface="+mj-lt"/>
                <a:cs typeface="Arial" panose="020B0604020202020204" pitchFamily="34" charset="0"/>
              </a:rPr>
              <a:t>refine the development and supply TIRF Analytix instruments, </a:t>
            </a:r>
            <a:r>
              <a:rPr lang="en-US" altLang="en-US" sz="2800" dirty="0" smtClean="0">
                <a:solidFill>
                  <a:schemeClr val="accent1">
                    <a:lumMod val="50000"/>
                  </a:schemeClr>
                </a:solidFill>
                <a:latin typeface="+mj-lt"/>
                <a:cs typeface="Arial" panose="020B0604020202020204" pitchFamily="34" charset="0"/>
              </a:rPr>
              <a:t>including </a:t>
            </a:r>
            <a:r>
              <a:rPr lang="en-US" altLang="en-US" sz="2800" dirty="0" smtClean="0">
                <a:solidFill>
                  <a:schemeClr val="accent1">
                    <a:lumMod val="50000"/>
                  </a:schemeClr>
                </a:solidFill>
                <a:latin typeface="+mj-lt"/>
                <a:cs typeface="Arial" panose="020B0604020202020204" pitchFamily="34" charset="0"/>
              </a:rPr>
              <a:t>uTIRF </a:t>
            </a:r>
            <a:r>
              <a:rPr lang="en-US" altLang="en-US" sz="2800" dirty="0">
                <a:solidFill>
                  <a:schemeClr val="accent1">
                    <a:lumMod val="50000"/>
                  </a:schemeClr>
                </a:solidFill>
                <a:latin typeface="+mj-lt"/>
                <a:cs typeface="Arial" panose="020B0604020202020204" pitchFamily="34" charset="0"/>
              </a:rPr>
              <a:t>station and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Application Development Kit (ADK), supplies, manuals, protocols, reagent kits, cartridge blanks, sample prep modules to other research groups that are developing molecular diagnostic applications. The ADK and uTIRF will facilitate assay development, creating panels of biomarkers, and pre-clinical </a:t>
            </a:r>
            <a:r>
              <a:rPr lang="en-US" altLang="en-US" sz="2800" dirty="0" smtClean="0">
                <a:solidFill>
                  <a:schemeClr val="accent1">
                    <a:lumMod val="50000"/>
                  </a:schemeClr>
                </a:solidFill>
                <a:latin typeface="+mj-lt"/>
                <a:cs typeface="Arial" panose="020B0604020202020204" pitchFamily="34" charset="0"/>
              </a:rPr>
              <a:t>testing </a:t>
            </a:r>
            <a:endParaRPr lang="en-US" altLang="en-US" sz="2800" dirty="0">
              <a:solidFill>
                <a:schemeClr val="accent1">
                  <a:lumMod val="50000"/>
                </a:schemeClr>
              </a:solidFill>
              <a:latin typeface="+mj-lt"/>
              <a:cs typeface="Arial" panose="020B0604020202020204" pitchFamily="34" charset="0"/>
            </a:endParaRPr>
          </a:p>
          <a:p>
            <a:pPr algn="just" eaLnBrk="1" hangingPunct="1">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48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start manufacturing hand-held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devices and begin supplying them to all interested parties, including general </a:t>
            </a:r>
            <a:r>
              <a:rPr lang="en-US" altLang="en-US" sz="2800" dirty="0" smtClean="0">
                <a:solidFill>
                  <a:schemeClr val="accent1">
                    <a:lumMod val="50000"/>
                  </a:schemeClr>
                </a:solidFill>
                <a:latin typeface="+mj-lt"/>
                <a:cs typeface="Arial" panose="020B0604020202020204" pitchFamily="34" charset="0"/>
              </a:rPr>
              <a:t>public</a:t>
            </a:r>
            <a:endParaRPr lang="en-US" altLang="en-US" sz="2800" dirty="0">
              <a:solidFill>
                <a:schemeClr val="accent1">
                  <a:lumMod val="50000"/>
                </a:schemeClr>
              </a:solidFill>
              <a:latin typeface="+mj-lt"/>
              <a:cs typeface="Arial" panose="020B0604020202020204" pitchFamily="34" charset="0"/>
            </a:endParaRPr>
          </a:p>
        </p:txBody>
      </p:sp>
      <p:sp>
        <p:nvSpPr>
          <p:cNvPr id="3" name="Rectangle 2">
            <a:extLst>
              <a:ext uri="{FF2B5EF4-FFF2-40B4-BE49-F238E27FC236}">
                <a16:creationId xmlns="" xmlns:a16="http://schemas.microsoft.com/office/drawing/2014/main" id="{2536CF12-6255-4CD5-9CF7-D3F8798D7F2E}"/>
              </a:ext>
            </a:extLst>
          </p:cNvPr>
          <p:cNvSpPr/>
          <p:nvPr/>
        </p:nvSpPr>
        <p:spPr>
          <a:xfrm>
            <a:off x="593852" y="3270862"/>
            <a:ext cx="9144000" cy="4757713"/>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12">
            <a:extLst>
              <a:ext uri="{FF2B5EF4-FFF2-40B4-BE49-F238E27FC236}">
                <a16:creationId xmlns="" xmlns:a16="http://schemas.microsoft.com/office/drawing/2014/main" id="{A871F462-4E96-4056-931C-97A1F91811D6}"/>
              </a:ext>
            </a:extLst>
          </p:cNvPr>
          <p:cNvSpPr txBox="1"/>
          <p:nvPr/>
        </p:nvSpPr>
        <p:spPr>
          <a:xfrm>
            <a:off x="908050" y="3270862"/>
            <a:ext cx="4191000" cy="4757713"/>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Project launch</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Manufacture Application Development Kit (ADK)</a:t>
            </a:r>
            <a:endParaRPr lang="en-US" sz="2600" spc="57" dirty="0">
              <a:solidFill>
                <a:srgbClr val="00B050"/>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Design and prototype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spc="57" dirty="0" smtClean="0">
                <a:solidFill>
                  <a:srgbClr val="244357"/>
                </a:solidFill>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million </a:t>
            </a:r>
            <a:r>
              <a:rPr lang="en-US" sz="2600" spc="57" dirty="0" smtClean="0">
                <a:solidFill>
                  <a:srgbClr val="244357"/>
                </a:solidFill>
                <a:latin typeface="+mj-lt"/>
                <a:cs typeface="Arial" panose="020B0604020202020204" pitchFamily="34" charset="0"/>
              </a:rPr>
              <a:t>to start  </a:t>
            </a:r>
            <a:r>
              <a:rPr lang="en-US" sz="2600" spc="57" dirty="0">
                <a:solidFill>
                  <a:srgbClr val="244357"/>
                </a:solidFill>
                <a:latin typeface="+mj-lt"/>
                <a:cs typeface="Arial" panose="020B0604020202020204" pitchFamily="34" charset="0"/>
              </a:rPr>
              <a:t>Phase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efforts</a:t>
            </a:r>
          </a:p>
        </p:txBody>
      </p:sp>
      <p:sp>
        <p:nvSpPr>
          <p:cNvPr id="6" name="TextBox 15">
            <a:extLst>
              <a:ext uri="{FF2B5EF4-FFF2-40B4-BE49-F238E27FC236}">
                <a16:creationId xmlns="" xmlns:a16="http://schemas.microsoft.com/office/drawing/2014/main" id="{9B2A7725-10FD-4813-BBDB-5BCF3E277403}"/>
              </a:ext>
            </a:extLst>
          </p:cNvPr>
          <p:cNvSpPr txBox="1"/>
          <p:nvPr/>
        </p:nvSpPr>
        <p:spPr>
          <a:xfrm>
            <a:off x="5632450" y="3339849"/>
            <a:ext cx="3775033" cy="4347344"/>
          </a:xfrm>
          <a:prstGeom prst="rect">
            <a:avLst/>
          </a:prstGeom>
        </p:spPr>
        <p:txBody>
          <a:bodyPr wrap="square" lIns="0" tIns="0" rIns="0" bIns="0">
            <a:spAutoFit/>
          </a:bodyPr>
          <a:lstStyle/>
          <a:p>
            <a:pPr algn="ctr">
              <a:lnSpc>
                <a:spcPts val="5078"/>
              </a:lnSpc>
              <a:defRPr/>
            </a:pPr>
            <a:r>
              <a:rPr lang="en-US" sz="3600" b="1" spc="90" dirty="0">
                <a:solidFill>
                  <a:srgbClr val="244357"/>
                </a:solidFill>
                <a:latin typeface="+mj-lt"/>
                <a:cs typeface="Arial" panose="020B0604020202020204" pitchFamily="34" charset="0"/>
              </a:rPr>
              <a:t>18-24 months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Distribute </a:t>
            </a:r>
            <a:r>
              <a:rPr lang="en-US" sz="2600" spc="57" dirty="0" smtClean="0">
                <a:solidFill>
                  <a:srgbClr val="244357"/>
                </a:solidFill>
                <a:latin typeface="+mj-lt"/>
                <a:cs typeface="Arial" panose="020B0604020202020204" pitchFamily="34" charset="0"/>
              </a:rPr>
              <a:t>ADK tools</a:t>
            </a: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License patents and facilitate IP exchange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Finalize design for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spc="57" dirty="0" smtClean="0">
                <a:solidFill>
                  <a:srgbClr val="244357"/>
                </a:solidFill>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a:t>
            </a:r>
          </a:p>
        </p:txBody>
      </p:sp>
      <p:grpSp>
        <p:nvGrpSpPr>
          <p:cNvPr id="15" name="Group 3">
            <a:extLst>
              <a:ext uri="{FF2B5EF4-FFF2-40B4-BE49-F238E27FC236}">
                <a16:creationId xmlns="" xmlns:a16="http://schemas.microsoft.com/office/drawing/2014/main" id="{35F5A649-5496-4501-9590-F4C01536100B}"/>
              </a:ext>
            </a:extLst>
          </p:cNvPr>
          <p:cNvGrpSpPr>
            <a:grpSpLocks/>
          </p:cNvGrpSpPr>
          <p:nvPr/>
        </p:nvGrpSpPr>
        <p:grpSpPr bwMode="auto">
          <a:xfrm>
            <a:off x="3212536" y="2542692"/>
            <a:ext cx="424755" cy="464209"/>
            <a:chOff x="0" y="0"/>
            <a:chExt cx="6350000" cy="6350000"/>
          </a:xfrm>
        </p:grpSpPr>
        <p:sp>
          <p:nvSpPr>
            <p:cNvPr id="16" name="Freeform 4">
              <a:extLst>
                <a:ext uri="{FF2B5EF4-FFF2-40B4-BE49-F238E27FC236}">
                  <a16:creationId xmlns="" xmlns:a16="http://schemas.microsoft.com/office/drawing/2014/main" id="{040CE3B5-CAC4-4CA1-B275-921EBF04144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7" name="Group 5">
            <a:extLst>
              <a:ext uri="{FF2B5EF4-FFF2-40B4-BE49-F238E27FC236}">
                <a16:creationId xmlns="" xmlns:a16="http://schemas.microsoft.com/office/drawing/2014/main" id="{29455093-46CE-4F65-B0DE-4870B0ACE714}"/>
              </a:ext>
            </a:extLst>
          </p:cNvPr>
          <p:cNvGrpSpPr>
            <a:grpSpLocks/>
          </p:cNvGrpSpPr>
          <p:nvPr/>
        </p:nvGrpSpPr>
        <p:grpSpPr bwMode="auto">
          <a:xfrm>
            <a:off x="16074357" y="2530475"/>
            <a:ext cx="426358" cy="464209"/>
            <a:chOff x="0" y="0"/>
            <a:chExt cx="6350000" cy="6350000"/>
          </a:xfrm>
        </p:grpSpPr>
        <p:sp>
          <p:nvSpPr>
            <p:cNvPr id="18" name="Freeform 6">
              <a:extLst>
                <a:ext uri="{FF2B5EF4-FFF2-40B4-BE49-F238E27FC236}">
                  <a16:creationId xmlns="" xmlns:a16="http://schemas.microsoft.com/office/drawing/2014/main" id="{C5D5DB0E-30A8-4F42-A82B-9FC381F6AC6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9" name="Group 7">
            <a:extLst>
              <a:ext uri="{FF2B5EF4-FFF2-40B4-BE49-F238E27FC236}">
                <a16:creationId xmlns="" xmlns:a16="http://schemas.microsoft.com/office/drawing/2014/main" id="{88C003C3-206C-44AC-8496-8F416FDB5D24}"/>
              </a:ext>
            </a:extLst>
          </p:cNvPr>
          <p:cNvGrpSpPr>
            <a:grpSpLocks/>
          </p:cNvGrpSpPr>
          <p:nvPr/>
        </p:nvGrpSpPr>
        <p:grpSpPr bwMode="auto">
          <a:xfrm>
            <a:off x="11941764" y="2530475"/>
            <a:ext cx="424755" cy="464209"/>
            <a:chOff x="0" y="0"/>
            <a:chExt cx="6350000" cy="6350000"/>
          </a:xfrm>
        </p:grpSpPr>
        <p:sp>
          <p:nvSpPr>
            <p:cNvPr id="20" name="Freeform 8">
              <a:extLst>
                <a:ext uri="{FF2B5EF4-FFF2-40B4-BE49-F238E27FC236}">
                  <a16:creationId xmlns="" xmlns:a16="http://schemas.microsoft.com/office/drawing/2014/main" id="{BDDF7E00-EA3A-4967-B102-B66581A00F63}"/>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21" name="Group 9">
            <a:extLst>
              <a:ext uri="{FF2B5EF4-FFF2-40B4-BE49-F238E27FC236}">
                <a16:creationId xmlns="" xmlns:a16="http://schemas.microsoft.com/office/drawing/2014/main" id="{97596DD7-9A59-435D-98C2-AF58E7EFAD75}"/>
              </a:ext>
            </a:extLst>
          </p:cNvPr>
          <p:cNvGrpSpPr>
            <a:grpSpLocks/>
          </p:cNvGrpSpPr>
          <p:nvPr/>
        </p:nvGrpSpPr>
        <p:grpSpPr bwMode="auto">
          <a:xfrm>
            <a:off x="7367815" y="2542692"/>
            <a:ext cx="426358" cy="464209"/>
            <a:chOff x="0" y="0"/>
            <a:chExt cx="6350000" cy="6350000"/>
          </a:xfrm>
        </p:grpSpPr>
        <p:sp>
          <p:nvSpPr>
            <p:cNvPr id="22" name="Freeform 10">
              <a:extLst>
                <a:ext uri="{FF2B5EF4-FFF2-40B4-BE49-F238E27FC236}">
                  <a16:creationId xmlns="" xmlns:a16="http://schemas.microsoft.com/office/drawing/2014/main" id="{AADAE6E3-7A7B-49FC-9F0B-D1BF145F3F15}"/>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sp>
        <p:nvSpPr>
          <p:cNvPr id="10" name="TextBox 18">
            <a:extLst>
              <a:ext uri="{FF2B5EF4-FFF2-40B4-BE49-F238E27FC236}">
                <a16:creationId xmlns="" xmlns:a16="http://schemas.microsoft.com/office/drawing/2014/main" id="{A3DF7814-5692-4C65-BD7B-F67D67C45AF1}"/>
              </a:ext>
            </a:extLst>
          </p:cNvPr>
          <p:cNvSpPr txBox="1"/>
          <p:nvPr/>
        </p:nvSpPr>
        <p:spPr>
          <a:xfrm>
            <a:off x="10737850" y="3370764"/>
            <a:ext cx="3739852" cy="3936975"/>
          </a:xfrm>
          <a:prstGeom prst="rect">
            <a:avLst/>
          </a:prstGeom>
        </p:spPr>
        <p:txBody>
          <a:bodyPr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36 months</a:t>
            </a:r>
            <a:endParaRPr lang="en-US" sz="2638" spc="90"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Integration of new arrays and diagnostics panels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64 million </a:t>
            </a:r>
            <a:r>
              <a:rPr lang="en-US" sz="2600" spc="57" dirty="0">
                <a:solidFill>
                  <a:srgbClr val="244357"/>
                </a:solidFill>
                <a:latin typeface="+mj-lt"/>
                <a:cs typeface="Arial" panose="020B0604020202020204" pitchFamily="34" charset="0"/>
              </a:rPr>
              <a:t>for </a:t>
            </a:r>
            <a:r>
              <a:rPr lang="en-US" sz="2600" spc="57" dirty="0" smtClean="0">
                <a:solidFill>
                  <a:srgbClr val="244357"/>
                </a:solidFill>
                <a:latin typeface="+mj-lt"/>
                <a:cs typeface="Arial" panose="020B0604020202020204" pitchFamily="34" charset="0"/>
              </a:rPr>
              <a:t>manufacturing </a:t>
            </a:r>
            <a:r>
              <a:rPr lang="en-US" sz="2600" spc="57" dirty="0">
                <a:solidFill>
                  <a:srgbClr val="244357"/>
                </a:solidFill>
                <a:latin typeface="+mj-lt"/>
                <a:cs typeface="Arial" panose="020B0604020202020204" pitchFamily="34" charset="0"/>
              </a:rPr>
              <a:t>and integration</a:t>
            </a:r>
          </a:p>
        </p:txBody>
      </p:sp>
      <p:sp>
        <p:nvSpPr>
          <p:cNvPr id="12" name="TextBox 21">
            <a:extLst>
              <a:ext uri="{FF2B5EF4-FFF2-40B4-BE49-F238E27FC236}">
                <a16:creationId xmlns="" xmlns:a16="http://schemas.microsoft.com/office/drawing/2014/main" id="{0C872E48-450F-4F96-9638-9D69578D378F}"/>
              </a:ext>
            </a:extLst>
          </p:cNvPr>
          <p:cNvSpPr txBox="1"/>
          <p:nvPr/>
        </p:nvSpPr>
        <p:spPr>
          <a:xfrm>
            <a:off x="14852650" y="3342386"/>
            <a:ext cx="4495800" cy="4501232"/>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48 months</a:t>
            </a:r>
            <a:endParaRPr lang="en-US" sz="3628" b="1" spc="90" dirty="0">
              <a:solidFill>
                <a:srgbClr val="244357"/>
              </a:solidFill>
              <a:latin typeface="+mj-lt"/>
              <a:cs typeface="Arial" panose="020B0604020202020204" pitchFamily="34" charset="0"/>
            </a:endParaRP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Large-scale manufacturing and distribution of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b="0" i="1" baseline="30000" dirty="0" smtClean="0">
                <a:solidFill>
                  <a:schemeClr val="accent1">
                    <a:lumMod val="50000"/>
                  </a:schemeClr>
                </a:solidFill>
                <a:effectLst/>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cartridges for 12-20 applications including SARS, other infectious diseases.</a:t>
            </a: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Panel of ~30-40 assays for personalized treatment of </a:t>
            </a:r>
            <a:r>
              <a:rPr lang="en-US" sz="2600" spc="57" dirty="0" smtClean="0">
                <a:solidFill>
                  <a:srgbClr val="244357"/>
                </a:solidFill>
                <a:latin typeface="+mj-lt"/>
                <a:cs typeface="Arial" panose="020B0604020202020204" pitchFamily="34" charset="0"/>
              </a:rPr>
              <a:t>infectious diseases</a:t>
            </a:r>
            <a:endParaRPr lang="en-US" sz="2600" spc="57" dirty="0">
              <a:solidFill>
                <a:srgbClr val="244357"/>
              </a:solidFill>
              <a:latin typeface="+mj-lt"/>
              <a:cs typeface="Arial" panose="020B0604020202020204" pitchFamily="34" charset="0"/>
            </a:endParaRPr>
          </a:p>
        </p:txBody>
      </p:sp>
      <p:sp>
        <p:nvSpPr>
          <p:cNvPr id="29"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2072660" y="1773628"/>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12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32" name="AutoShape 2">
            <a:extLst>
              <a:ext uri="{FF2B5EF4-FFF2-40B4-BE49-F238E27FC236}">
                <a16:creationId xmlns="" xmlns:a16="http://schemas.microsoft.com/office/drawing/2014/main" id="{29ACC63D-E927-481F-BC90-C31E0BC92F6E}"/>
              </a:ext>
            </a:extLst>
          </p:cNvPr>
          <p:cNvSpPr>
            <a:spLocks noChangeArrowheads="1"/>
          </p:cNvSpPr>
          <p:nvPr/>
        </p:nvSpPr>
        <p:spPr bwMode="auto">
          <a:xfrm>
            <a:off x="593852" y="2748813"/>
            <a:ext cx="18650104" cy="139612"/>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50393" y="142528"/>
            <a:ext cx="2172843" cy="2199526"/>
          </a:xfrm>
          <a:prstGeom prst="rect">
            <a:avLst/>
          </a:prstGeom>
        </p:spPr>
      </p:pic>
      <p:sp>
        <p:nvSpPr>
          <p:cNvPr id="24"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6339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24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6"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10911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36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8"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151790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48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7"/>
          </p:nvPr>
        </p:nvSpPr>
        <p:spPr/>
        <p:txBody>
          <a:bodyPr/>
          <a:lstStyle/>
          <a:p>
            <a:fld id="{B6F15528-21DE-4FAA-801E-634DDDAF4B2B}" type="slidenum">
              <a:rPr lang="en-US" smtClean="0"/>
              <a:t>13</a:t>
            </a:fld>
            <a:endParaRPr lang="en-US"/>
          </a:p>
        </p:txBody>
      </p:sp>
      <p:sp>
        <p:nvSpPr>
          <p:cNvPr id="31" name="TextBox 30">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813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CBAA42EA-149F-4A44-8C2A-7D9370919A36}"/>
              </a:ext>
            </a:extLst>
          </p:cNvPr>
          <p:cNvPicPr>
            <a:picLocks noChangeAspect="1"/>
          </p:cNvPicPr>
          <p:nvPr/>
        </p:nvPicPr>
        <p:blipFill>
          <a:blip r:embed="rId3"/>
          <a:stretch>
            <a:fillRect/>
          </a:stretch>
        </p:blipFill>
        <p:spPr>
          <a:xfrm rot="16200000">
            <a:off x="4292386" y="6721117"/>
            <a:ext cx="3067050" cy="3990975"/>
          </a:xfrm>
          <a:prstGeom prst="rect">
            <a:avLst/>
          </a:prstGeom>
        </p:spPr>
      </p:pic>
      <p:pic>
        <p:nvPicPr>
          <p:cNvPr id="17424" name="Picture 2">
            <a:extLst>
              <a:ext uri="{FF2B5EF4-FFF2-40B4-BE49-F238E27FC236}">
                <a16:creationId xmlns="" xmlns:a16="http://schemas.microsoft.com/office/drawing/2014/main" id="{18BC9AFA-319F-4DBF-A58A-087403EFD6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31898" b="34973"/>
          <a:stretch>
            <a:fillRect/>
          </a:stretch>
        </p:blipFill>
        <p:spPr bwMode="auto">
          <a:xfrm>
            <a:off x="16561988" y="7731772"/>
            <a:ext cx="2066255" cy="127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5" name="Picture 3">
            <a:extLst>
              <a:ext uri="{FF2B5EF4-FFF2-40B4-BE49-F238E27FC236}">
                <a16:creationId xmlns="" xmlns:a16="http://schemas.microsoft.com/office/drawing/2014/main" id="{D920F2AB-4EA7-400F-884E-8AE0A8B419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38361" b="22694"/>
          <a:stretch>
            <a:fillRect/>
          </a:stretch>
        </p:blipFill>
        <p:spPr bwMode="auto">
          <a:xfrm>
            <a:off x="12808442" y="7607265"/>
            <a:ext cx="2787000" cy="17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6" name="AutoShape 3">
            <a:extLst>
              <a:ext uri="{FF2B5EF4-FFF2-40B4-BE49-F238E27FC236}">
                <a16:creationId xmlns="" xmlns:a16="http://schemas.microsoft.com/office/drawing/2014/main" id="{A4C890FD-FE1B-4B4F-A6AB-76E7EA254D40}"/>
              </a:ext>
            </a:extLst>
          </p:cNvPr>
          <p:cNvSpPr>
            <a:spLocks noChangeArrowheads="1"/>
          </p:cNvSpPr>
          <p:nvPr/>
        </p:nvSpPr>
        <p:spPr bwMode="auto">
          <a:xfrm rot="5400000">
            <a:off x="7072547" y="6140449"/>
            <a:ext cx="8823498" cy="45719"/>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sp>
        <p:nvSpPr>
          <p:cNvPr id="10" name="TextBox 25">
            <a:extLst>
              <a:ext uri="{FF2B5EF4-FFF2-40B4-BE49-F238E27FC236}">
                <a16:creationId xmlns="" xmlns:a16="http://schemas.microsoft.com/office/drawing/2014/main" id="{4C6F8ABA-E64A-48A9-BF25-3DC53A5B8019}"/>
              </a:ext>
            </a:extLst>
          </p:cNvPr>
          <p:cNvSpPr txBox="1"/>
          <p:nvPr/>
        </p:nvSpPr>
        <p:spPr>
          <a:xfrm>
            <a:off x="8258726" y="718385"/>
            <a:ext cx="3202710" cy="769441"/>
          </a:xfrm>
          <a:prstGeom prst="rect">
            <a:avLst/>
          </a:prstGeom>
          <a:noFill/>
        </p:spPr>
        <p:txBody>
          <a:bodyPr wrap="square" rtlCol="0">
            <a:spAutoFit/>
          </a:bodyPr>
          <a:lstStyle/>
          <a:p>
            <a:r>
              <a:rPr lang="en-US" sz="4400" b="1" dirty="0" smtClean="0">
                <a:solidFill>
                  <a:schemeClr val="accent1">
                    <a:lumMod val="50000"/>
                  </a:schemeClr>
                </a:solidFill>
                <a:effectLst/>
                <a:latin typeface="+mj-lt"/>
                <a:cs typeface="Arial" panose="020B0604020202020204" pitchFamily="34" charset="0"/>
              </a:rPr>
              <a:t>Deliverables</a:t>
            </a:r>
            <a:endParaRPr lang="en-US" sz="4400" b="1" i="1" dirty="0">
              <a:solidFill>
                <a:schemeClr val="accent1">
                  <a:lumMod val="50000"/>
                </a:schemeClr>
              </a:solidFill>
              <a:effectLst/>
              <a:latin typeface="+mj-lt"/>
              <a:cs typeface="Arial" panose="020B0604020202020204" pitchFamily="34" charset="0"/>
            </a:endParaRPr>
          </a:p>
        </p:txBody>
      </p:sp>
      <p:pic>
        <p:nvPicPr>
          <p:cNvPr id="11" name="Picture 10">
            <a:extLst>
              <a:ext uri="{FF2B5EF4-FFF2-40B4-BE49-F238E27FC236}">
                <a16:creationId xmlns="" xmlns:a16="http://schemas.microsoft.com/office/drawing/2014/main" id="{8E5D7080-DFF3-4E44-8B2C-71DB7B1882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72654" y="2905644"/>
            <a:ext cx="4213745" cy="3560789"/>
          </a:xfrm>
          <a:prstGeom prst="rect">
            <a:avLst/>
          </a:prstGeom>
        </p:spPr>
      </p:pic>
      <p:sp>
        <p:nvSpPr>
          <p:cNvPr id="16" name="TextBox 15">
            <a:extLst>
              <a:ext uri="{FF2B5EF4-FFF2-40B4-BE49-F238E27FC236}">
                <a16:creationId xmlns="" xmlns:a16="http://schemas.microsoft.com/office/drawing/2014/main" id="{3A31FA6A-F132-4419-9A03-591CD1D17B26}"/>
              </a:ext>
            </a:extLst>
          </p:cNvPr>
          <p:cNvSpPr txBox="1"/>
          <p:nvPr/>
        </p:nvSpPr>
        <p:spPr>
          <a:xfrm>
            <a:off x="4745278" y="1878368"/>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Home Use</a:t>
            </a:r>
            <a:endParaRPr lang="en-US" sz="3200" b="1" i="1" dirty="0">
              <a:solidFill>
                <a:schemeClr val="accent1">
                  <a:lumMod val="50000"/>
                </a:schemeClr>
              </a:solidFill>
              <a:latin typeface="+mj-lt"/>
            </a:endParaRPr>
          </a:p>
        </p:txBody>
      </p:sp>
      <p:sp>
        <p:nvSpPr>
          <p:cNvPr id="17" name="TextBox 16">
            <a:extLst>
              <a:ext uri="{FF2B5EF4-FFF2-40B4-BE49-F238E27FC236}">
                <a16:creationId xmlns="" xmlns:a16="http://schemas.microsoft.com/office/drawing/2014/main" id="{C86C21E2-26ED-413F-9F7C-AEC80E6F2A5F}"/>
              </a:ext>
            </a:extLst>
          </p:cNvPr>
          <p:cNvSpPr txBox="1"/>
          <p:nvPr/>
        </p:nvSpPr>
        <p:spPr>
          <a:xfrm>
            <a:off x="4142885" y="6350655"/>
            <a:ext cx="3961342" cy="523220"/>
          </a:xfrm>
          <a:prstGeom prst="rect">
            <a:avLst/>
          </a:prstGeom>
          <a:noFill/>
        </p:spPr>
        <p:txBody>
          <a:bodyPr wrap="square">
            <a:spAutoFit/>
          </a:bodyPr>
          <a:lstStyle/>
          <a:p>
            <a:r>
              <a:rPr lang="en-US" sz="2800" b="1" i="1" spc="70" dirty="0" smtClean="0">
                <a:latin typeface="Book Antiqua" panose="02040602050305030304" pitchFamily="18" charset="0"/>
                <a:cs typeface="Arial" panose="020B0604020202020204" pitchFamily="34" charset="0"/>
              </a:rPr>
              <a:t>i</a:t>
            </a:r>
            <a:r>
              <a:rPr lang="en-US" sz="2800" b="1" i="1" spc="70" dirty="0" smtClean="0">
                <a:latin typeface="+mj-lt"/>
                <a:cs typeface="Arial" panose="020B0604020202020204" pitchFamily="34" charset="0"/>
              </a:rPr>
              <a:t>-Diagnostics</a:t>
            </a:r>
            <a:r>
              <a:rPr lang="en-US" sz="2800" b="1" i="1" baseline="30000" dirty="0">
                <a:effectLst/>
                <a:latin typeface="+mj-lt"/>
                <a:cs typeface="Arial" panose="020B0604020202020204" pitchFamily="34" charset="0"/>
              </a:rPr>
              <a:t>®</a:t>
            </a:r>
            <a:r>
              <a:rPr lang="en-US" altLang="en-US" sz="2800" b="1" i="1" dirty="0">
                <a:latin typeface="+mj-lt"/>
                <a:cs typeface="Arial" panose="020B0604020202020204" pitchFamily="34" charset="0"/>
              </a:rPr>
              <a:t> </a:t>
            </a:r>
            <a:r>
              <a:rPr lang="en-US" altLang="en-US" sz="2800" b="1" i="1" dirty="0" smtClean="0">
                <a:latin typeface="+mj-lt"/>
                <a:cs typeface="Arial" panose="020B0604020202020204" pitchFamily="34" charset="0"/>
              </a:rPr>
              <a:t>Reader</a:t>
            </a:r>
            <a:endParaRPr lang="en-US" sz="2800" b="1" i="1" dirty="0">
              <a:latin typeface="+mj-lt"/>
            </a:endParaRPr>
          </a:p>
        </p:txBody>
      </p:sp>
      <p:sp>
        <p:nvSpPr>
          <p:cNvPr id="20" name="TextBox 19">
            <a:extLst>
              <a:ext uri="{FF2B5EF4-FFF2-40B4-BE49-F238E27FC236}">
                <a16:creationId xmlns="" xmlns:a16="http://schemas.microsoft.com/office/drawing/2014/main" id="{B302CCD3-D1C3-4A5D-845D-B8D281309F56}"/>
              </a:ext>
            </a:extLst>
          </p:cNvPr>
          <p:cNvSpPr txBox="1"/>
          <p:nvPr/>
        </p:nvSpPr>
        <p:spPr>
          <a:xfrm>
            <a:off x="14344548" y="1878367"/>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Laboratory Use</a:t>
            </a:r>
            <a:endParaRPr lang="en-US" sz="3200" b="1" i="1" dirty="0">
              <a:solidFill>
                <a:schemeClr val="accent1">
                  <a:lumMod val="50000"/>
                </a:schemeClr>
              </a:solidFill>
              <a:latin typeface="+mj-lt"/>
            </a:endParaRPr>
          </a:p>
        </p:txBody>
      </p:sp>
      <p:sp>
        <p:nvSpPr>
          <p:cNvPr id="21" name="TextBox 20">
            <a:extLst>
              <a:ext uri="{FF2B5EF4-FFF2-40B4-BE49-F238E27FC236}">
                <a16:creationId xmlns="" xmlns:a16="http://schemas.microsoft.com/office/drawing/2014/main" id="{290BFAA1-503B-42B7-AE07-0E34C2928B62}"/>
              </a:ext>
            </a:extLst>
          </p:cNvPr>
          <p:cNvSpPr txBox="1"/>
          <p:nvPr/>
        </p:nvSpPr>
        <p:spPr>
          <a:xfrm>
            <a:off x="3194050" y="10236855"/>
            <a:ext cx="5523976" cy="523220"/>
          </a:xfrm>
          <a:prstGeom prst="rect">
            <a:avLst/>
          </a:prstGeom>
          <a:noFill/>
        </p:spPr>
        <p:txBody>
          <a:bodyPr wrap="square">
            <a:spAutoFit/>
          </a:bodyPr>
          <a:lstStyle/>
          <a:p>
            <a:r>
              <a:rPr lang="en-US" sz="2800" b="1" i="1" spc="70" dirty="0">
                <a:latin typeface="+mj-lt"/>
                <a:cs typeface="Arial" panose="020B0604020202020204" pitchFamily="34" charset="0"/>
              </a:rPr>
              <a:t>Disposable microarray cartridges</a:t>
            </a:r>
            <a:endParaRPr lang="en-US" sz="2800" b="1" i="1" dirty="0">
              <a:latin typeface="+mj-lt"/>
              <a:cs typeface="Arial" panose="020B0604020202020204" pitchFamily="34" charset="0"/>
            </a:endParaRPr>
          </a:p>
        </p:txBody>
      </p:sp>
      <p:sp>
        <p:nvSpPr>
          <p:cNvPr id="27" name="TextBox 26">
            <a:extLst>
              <a:ext uri="{FF2B5EF4-FFF2-40B4-BE49-F238E27FC236}">
                <a16:creationId xmlns="" xmlns:a16="http://schemas.microsoft.com/office/drawing/2014/main" id="{34FE381E-27BD-45BC-AA96-C105FB1F0CA4}"/>
              </a:ext>
            </a:extLst>
          </p:cNvPr>
          <p:cNvSpPr txBox="1"/>
          <p:nvPr/>
        </p:nvSpPr>
        <p:spPr>
          <a:xfrm>
            <a:off x="12674468" y="9312275"/>
            <a:ext cx="6133215" cy="523220"/>
          </a:xfrm>
          <a:prstGeom prst="rect">
            <a:avLst/>
          </a:prstGeom>
          <a:noFill/>
        </p:spPr>
        <p:txBody>
          <a:bodyPr wrap="square">
            <a:spAutoFit/>
          </a:bodyPr>
          <a:lstStyle/>
          <a:p>
            <a:r>
              <a:rPr lang="en-US" sz="2800" b="1" i="1" spc="70" dirty="0" smtClean="0">
                <a:latin typeface="+mj-lt"/>
                <a:cs typeface="Arial" panose="020B0604020202020204" pitchFamily="34" charset="0"/>
              </a:rPr>
              <a:t>Other application </a:t>
            </a:r>
            <a:r>
              <a:rPr lang="en-US" sz="2800" b="1" i="1" spc="70" dirty="0">
                <a:latin typeface="+mj-lt"/>
                <a:cs typeface="Arial" panose="020B0604020202020204" pitchFamily="34" charset="0"/>
              </a:rPr>
              <a:t>d</a:t>
            </a:r>
            <a:r>
              <a:rPr lang="en-US" sz="2800" b="1" i="1" spc="70" dirty="0" smtClean="0">
                <a:latin typeface="+mj-lt"/>
                <a:cs typeface="Arial" panose="020B0604020202020204" pitchFamily="34" charset="0"/>
              </a:rPr>
              <a:t>evelopment tools</a:t>
            </a:r>
            <a:endParaRPr lang="en-US" sz="2800" b="1" i="1" dirty="0">
              <a:latin typeface="+mj-lt"/>
              <a:cs typeface="Arial" panose="020B0604020202020204" pitchFamily="34" charset="0"/>
            </a:endParaRPr>
          </a:p>
        </p:txBody>
      </p:sp>
      <p:sp>
        <p:nvSpPr>
          <p:cNvPr id="28" name="AutoShape 3">
            <a:extLst>
              <a:ext uri="{FF2B5EF4-FFF2-40B4-BE49-F238E27FC236}">
                <a16:creationId xmlns="" xmlns:a16="http://schemas.microsoft.com/office/drawing/2014/main" id="{82EDA63E-5844-4D0C-8880-45E5CB09D82B}"/>
              </a:ext>
            </a:extLst>
          </p:cNvPr>
          <p:cNvSpPr>
            <a:spLocks noChangeArrowheads="1"/>
          </p:cNvSpPr>
          <p:nvPr/>
        </p:nvSpPr>
        <p:spPr bwMode="auto">
          <a:xfrm rot="10800000" flipV="1">
            <a:off x="1748782" y="2595996"/>
            <a:ext cx="17980668" cy="51590"/>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4" name="TextBox 23">
            <a:extLst>
              <a:ext uri="{FF2B5EF4-FFF2-40B4-BE49-F238E27FC236}">
                <a16:creationId xmlns="" xmlns:a16="http://schemas.microsoft.com/office/drawing/2014/main" id="{3800551E-3DCB-4E37-AD60-8938A1F45815}"/>
              </a:ext>
            </a:extLst>
          </p:cNvPr>
          <p:cNvSpPr txBox="1"/>
          <p:nvPr/>
        </p:nvSpPr>
        <p:spPr>
          <a:xfrm>
            <a:off x="13612155" y="6512887"/>
            <a:ext cx="4213746" cy="954107"/>
          </a:xfrm>
          <a:prstGeom prst="rect">
            <a:avLst/>
          </a:prstGeom>
          <a:noFill/>
        </p:spPr>
        <p:txBody>
          <a:bodyPr wrap="square">
            <a:spAutoFit/>
          </a:bodyPr>
          <a:lstStyle/>
          <a:p>
            <a:pPr algn="ctr"/>
            <a:r>
              <a:rPr lang="en-US" altLang="en-US" sz="2800" b="1" i="1" dirty="0" smtClean="0">
                <a:solidFill>
                  <a:schemeClr val="accent1">
                    <a:lumMod val="50000"/>
                  </a:schemeClr>
                </a:solidFill>
                <a:latin typeface="+mj-lt"/>
                <a:cs typeface="Arial" panose="020B0604020202020204" pitchFamily="34" charset="0"/>
              </a:rPr>
              <a:t>uTIRF station – one of the TIRF Analytix instruments</a:t>
            </a:r>
            <a:endParaRPr lang="en-US" sz="2800" b="1" i="1" dirty="0">
              <a:latin typeface="+mj-lt"/>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3349" y="2784358"/>
            <a:ext cx="4605377" cy="3648964"/>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14</a:t>
            </a:fld>
            <a:endParaRPr lang="en-US"/>
          </a:p>
        </p:txBody>
      </p:sp>
      <p:sp>
        <p:nvSpPr>
          <p:cNvPr id="19" name="TextBox 18">
            <a:extLst>
              <a:ext uri="{FF2B5EF4-FFF2-40B4-BE49-F238E27FC236}">
                <a16:creationId xmlns="" xmlns:a16="http://schemas.microsoft.com/office/drawing/2014/main"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2736850" y="653925"/>
            <a:ext cx="107442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TIRF Labs’ Team and Principal Investigator</a:t>
            </a:r>
            <a:endParaRPr lang="en-US" sz="4400" b="1" dirty="0">
              <a:solidFill>
                <a:schemeClr val="accent1">
                  <a:lumMod val="50000"/>
                </a:schemeClr>
              </a:solidFill>
              <a:effectLst/>
              <a:latin typeface="+mj-lt"/>
              <a:cs typeface="Arial" panose="020B0604020202020204" pitchFamily="34" charset="0"/>
            </a:endParaRPr>
          </a:p>
        </p:txBody>
      </p:sp>
      <p:sp>
        <p:nvSpPr>
          <p:cNvPr id="13" name="TextBox 25">
            <a:extLst>
              <a:ext uri="{FF2B5EF4-FFF2-40B4-BE49-F238E27FC236}">
                <a16:creationId xmlns="" xmlns:a16="http://schemas.microsoft.com/office/drawing/2014/main" id="{E248EF0C-8163-48DE-9FB1-E1E8C0AD9E94}"/>
              </a:ext>
            </a:extLst>
          </p:cNvPr>
          <p:cNvSpPr txBox="1"/>
          <p:nvPr/>
        </p:nvSpPr>
        <p:spPr>
          <a:xfrm>
            <a:off x="1060450" y="1616075"/>
            <a:ext cx="13106400" cy="8710077"/>
          </a:xfrm>
          <a:prstGeom prst="rect">
            <a:avLst/>
          </a:prstGeom>
          <a:noFill/>
        </p:spPr>
        <p:txBody>
          <a:bodyPr wrap="square" rtlCol="0">
            <a:spAutoFit/>
          </a:bodyPr>
          <a:lstStyle/>
          <a:p>
            <a:pPr>
              <a:defRPr/>
            </a:pPr>
            <a:r>
              <a:rPr lang="en-US" sz="2800" spc="70" dirty="0">
                <a:solidFill>
                  <a:schemeClr val="accent1">
                    <a:lumMod val="50000"/>
                  </a:schemeClr>
                </a:solidFill>
                <a:latin typeface="+mj-lt"/>
                <a:cs typeface="Arial" panose="020B0604020202020204" pitchFamily="34" charset="0"/>
              </a:rPr>
              <a:t>	</a:t>
            </a:r>
            <a:r>
              <a:rPr lang="en-US" sz="2800" spc="70" dirty="0" smtClean="0">
                <a:solidFill>
                  <a:schemeClr val="accent1">
                    <a:lumMod val="50000"/>
                  </a:schemeClr>
                </a:solidFill>
                <a:latin typeface="+mj-lt"/>
                <a:cs typeface="Arial" panose="020B0604020202020204" pitchFamily="34" charset="0"/>
              </a:rPr>
              <a:t>TIRF </a:t>
            </a:r>
            <a:r>
              <a:rPr lang="en-US" sz="2800" spc="70" dirty="0">
                <a:solidFill>
                  <a:schemeClr val="accent1">
                    <a:lumMod val="50000"/>
                  </a:schemeClr>
                </a:solidFill>
                <a:latin typeface="+mj-lt"/>
                <a:cs typeface="Arial" panose="020B0604020202020204" pitchFamily="34" charset="0"/>
              </a:rPr>
              <a:t>Labs’ team is described at URL: </a:t>
            </a:r>
            <a:r>
              <a:rPr lang="en-US" sz="2800" spc="70" dirty="0" smtClean="0">
                <a:solidFill>
                  <a:srgbClr val="0000FF"/>
                </a:solidFill>
                <a:latin typeface="+mj-lt"/>
                <a:cs typeface="Arial" panose="020B0604020202020204" pitchFamily="34" charset="0"/>
              </a:rPr>
              <a:t>www.TIRF-Labs.com/i-diagnostics/about</a:t>
            </a:r>
            <a:r>
              <a:rPr lang="en-US" sz="2800" spc="70" dirty="0" smtClean="0">
                <a:solidFill>
                  <a:schemeClr val="accent1">
                    <a:lumMod val="50000"/>
                  </a:schemeClr>
                </a:solidFill>
                <a:latin typeface="+mj-lt"/>
                <a:cs typeface="Arial" panose="020B0604020202020204" pitchFamily="34" charset="0"/>
              </a:rPr>
              <a:t>. </a:t>
            </a:r>
            <a:endParaRPr lang="en-US" sz="2800" spc="70" dirty="0">
              <a:solidFill>
                <a:schemeClr val="accent1">
                  <a:lumMod val="50000"/>
                </a:schemeClr>
              </a:solidFill>
              <a:latin typeface="+mj-lt"/>
              <a:cs typeface="Arial" panose="020B0604020202020204" pitchFamily="34" charset="0"/>
            </a:endParaRPr>
          </a:p>
          <a:p>
            <a:pPr algn="just">
              <a:defRPr/>
            </a:pPr>
            <a:r>
              <a:rPr lang="en-US" sz="2800" spc="70" dirty="0">
                <a:solidFill>
                  <a:schemeClr val="accent1">
                    <a:lumMod val="50000"/>
                  </a:schemeClr>
                </a:solidFill>
                <a:latin typeface="+mj-lt"/>
                <a:cs typeface="Arial" panose="020B0604020202020204" pitchFamily="34" charset="0"/>
              </a:rPr>
              <a:t>	The Principal Investigator, Dr.</a:t>
            </a:r>
            <a:r>
              <a:rPr lang="en-US" sz="2800" b="0" i="0" u="none" strike="noStrike" cap="none" spc="70" dirty="0">
                <a:solidFill>
                  <a:schemeClr val="accent1">
                    <a:lumMod val="50000"/>
                  </a:schemeClr>
                </a:solidFill>
                <a:latin typeface="+mj-lt"/>
                <a:ea typeface="Arial"/>
                <a:cs typeface="Arial" panose="020B0604020202020204" pitchFamily="34" charset="0"/>
                <a:sym typeface="Arial"/>
              </a:rPr>
              <a:t> Alexander</a:t>
            </a:r>
            <a:r>
              <a:rPr lang="en-US" sz="2800" spc="70" dirty="0">
                <a:solidFill>
                  <a:schemeClr val="accent1">
                    <a:lumMod val="50000"/>
                  </a:schemeClr>
                </a:solidFill>
                <a:latin typeface="+mj-lt"/>
                <a:cs typeface="Arial" panose="020B0604020202020204" pitchFamily="34" charset="0"/>
              </a:rPr>
              <a:t> Asanov, held academic positions at the Institute of Chemical Physics, Russian Academy of Sciences (RAS), the University of Alabama at Birmingham, and Mississippi State University. He received an M.S. degree in Biophysics from the Moscow Institute for Physics and Technology, and a Ph.D. degree in Chemical Physics from the Institute of Chemical Physics, RAS. His Ph.D. advisor was a Nobel Prize laureate </a:t>
            </a:r>
            <a:r>
              <a:rPr lang="en-US" sz="2800" spc="70" dirty="0" smtClean="0">
                <a:solidFill>
                  <a:schemeClr val="accent1">
                    <a:lumMod val="50000"/>
                  </a:schemeClr>
                </a:solidFill>
                <a:latin typeface="+mj-lt"/>
                <a:cs typeface="Arial" panose="020B0604020202020204" pitchFamily="34" charset="0"/>
              </a:rPr>
              <a:t>N</a:t>
            </a:r>
            <a:r>
              <a:rPr lang="en-US" sz="2800" spc="70" dirty="0">
                <a:solidFill>
                  <a:schemeClr val="accent1">
                    <a:lumMod val="50000"/>
                  </a:schemeClr>
                </a:solidFill>
                <a:latin typeface="+mj-lt"/>
                <a:cs typeface="Arial" panose="020B0604020202020204" pitchFamily="34" charset="0"/>
              </a:rPr>
              <a:t>. N. </a:t>
            </a:r>
            <a:r>
              <a:rPr lang="en-US" sz="2800" spc="70" dirty="0" smtClean="0">
                <a:solidFill>
                  <a:schemeClr val="accent1">
                    <a:lumMod val="50000"/>
                  </a:schemeClr>
                </a:solidFill>
                <a:latin typeface="+mj-lt"/>
                <a:cs typeface="Arial" panose="020B0604020202020204" pitchFamily="34" charset="0"/>
              </a:rPr>
              <a:t>Semenov; three other Nobel Prize winners, P. L. Kapitsa, A.D. Sakharov, and V. </a:t>
            </a:r>
            <a:r>
              <a:rPr lang="en-US" sz="2800" spc="70" dirty="0">
                <a:solidFill>
                  <a:schemeClr val="accent1">
                    <a:lumMod val="50000"/>
                  </a:schemeClr>
                </a:solidFill>
                <a:latin typeface="+mj-lt"/>
                <a:cs typeface="Arial" panose="020B0604020202020204" pitchFamily="34" charset="0"/>
              </a:rPr>
              <a:t>L. </a:t>
            </a:r>
            <a:r>
              <a:rPr lang="en-US" sz="2800" spc="70" dirty="0" smtClean="0">
                <a:solidFill>
                  <a:schemeClr val="accent1">
                    <a:lumMod val="50000"/>
                  </a:schemeClr>
                </a:solidFill>
                <a:latin typeface="+mj-lt"/>
                <a:cs typeface="Arial" panose="020B0604020202020204" pitchFamily="34" charset="0"/>
              </a:rPr>
              <a:t>Ginzburg trained Dr. Asanov in several other areas of science. </a:t>
            </a:r>
            <a:endParaRPr lang="en-US" sz="2800" spc="70" dirty="0">
              <a:solidFill>
                <a:schemeClr val="accent1">
                  <a:lumMod val="50000"/>
                </a:schemeClr>
              </a:solidFill>
              <a:latin typeface="+mj-lt"/>
              <a:cs typeface="Arial" panose="020B0604020202020204" pitchFamily="34" charset="0"/>
              <a:sym typeface="Arial"/>
            </a:endParaRPr>
          </a:p>
          <a:p>
            <a:pPr algn="just">
              <a:defRPr/>
            </a:pPr>
            <a:r>
              <a:rPr lang="en-US" sz="2800" spc="70" dirty="0">
                <a:solidFill>
                  <a:schemeClr val="accent1">
                    <a:lumMod val="50000"/>
                  </a:schemeClr>
                </a:solidFill>
                <a:latin typeface="+mj-lt"/>
                <a:cs typeface="Arial" panose="020B0604020202020204" pitchFamily="34" charset="0"/>
                <a:sym typeface="Arial"/>
              </a:rPr>
              <a:t>	Dr. </a:t>
            </a:r>
            <a:r>
              <a:rPr lang="en-US" sz="2800" spc="70" dirty="0" smtClean="0">
                <a:solidFill>
                  <a:schemeClr val="accent1">
                    <a:lumMod val="50000"/>
                  </a:schemeClr>
                </a:solidFill>
                <a:latin typeface="+mj-lt"/>
                <a:cs typeface="Arial" panose="020B0604020202020204" pitchFamily="34" charset="0"/>
                <a:sym typeface="Arial"/>
              </a:rPr>
              <a:t>Asanov </a:t>
            </a:r>
            <a:r>
              <a:rPr lang="en-US" sz="2800" spc="70" dirty="0">
                <a:solidFill>
                  <a:schemeClr val="accent1">
                    <a:lumMod val="50000"/>
                  </a:schemeClr>
                </a:solidFill>
                <a:latin typeface="+mj-lt"/>
                <a:cs typeface="Arial" panose="020B0604020202020204" pitchFamily="34" charset="0"/>
                <a:sym typeface="Arial"/>
              </a:rPr>
              <a:t>has a broad background in spectroscopy, electrochemistry, molecular biology, cell biology, nanoengineering, chemistry and optics, which represent the key areas for the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sz="2800" spc="70" dirty="0" smtClean="0">
                <a:solidFill>
                  <a:schemeClr val="accent1">
                    <a:lumMod val="50000"/>
                  </a:schemeClr>
                </a:solidFill>
                <a:latin typeface="+mj-lt"/>
                <a:cs typeface="Arial" panose="020B0604020202020204" pitchFamily="34" charset="0"/>
                <a:sym typeface="Arial"/>
              </a:rPr>
              <a:t> </a:t>
            </a:r>
            <a:r>
              <a:rPr lang="en-US" sz="2800" spc="70" dirty="0">
                <a:solidFill>
                  <a:schemeClr val="accent1">
                    <a:lumMod val="50000"/>
                  </a:schemeClr>
                </a:solidFill>
                <a:latin typeface="+mj-lt"/>
                <a:cs typeface="Arial" panose="020B0604020202020204" pitchFamily="34" charset="0"/>
                <a:sym typeface="Arial"/>
              </a:rPr>
              <a:t>project. He has led successful R&amp;D projects in the field of molecular </a:t>
            </a:r>
            <a:r>
              <a:rPr lang="en-US" sz="2800" spc="70" dirty="0" smtClean="0">
                <a:solidFill>
                  <a:schemeClr val="accent1">
                    <a:lumMod val="50000"/>
                  </a:schemeClr>
                </a:solidFill>
                <a:latin typeface="+mj-lt"/>
                <a:cs typeface="Arial" panose="020B0604020202020204" pitchFamily="34" charset="0"/>
                <a:sym typeface="Arial"/>
              </a:rPr>
              <a:t>diagnostics. The outcomes of the projects significantly exceeded expectations of the awards. </a:t>
            </a:r>
            <a:r>
              <a:rPr lang="en-US" sz="2800" spc="70" dirty="0" smtClean="0">
                <a:solidFill>
                  <a:schemeClr val="accent1">
                    <a:lumMod val="50000"/>
                  </a:schemeClr>
                </a:solidFill>
                <a:latin typeface="+mj-lt"/>
                <a:cs typeface="Arial" panose="020B0604020202020204" pitchFamily="34" charset="0"/>
                <a:sym typeface="Arial"/>
              </a:rPr>
              <a:t>In </a:t>
            </a:r>
            <a:r>
              <a:rPr lang="en-US" sz="2800" spc="70" dirty="0" smtClean="0">
                <a:solidFill>
                  <a:schemeClr val="accent1">
                    <a:lumMod val="50000"/>
                  </a:schemeClr>
                </a:solidFill>
                <a:latin typeface="+mj-lt"/>
                <a:cs typeface="Arial" panose="020B0604020202020204" pitchFamily="34" charset="0"/>
                <a:sym typeface="Arial"/>
              </a:rPr>
              <a:t>addition to </a:t>
            </a:r>
            <a:r>
              <a:rPr lang="en-US" sz="2800" spc="70" dirty="0" smtClean="0">
                <a:solidFill>
                  <a:schemeClr val="accent1">
                    <a:lumMod val="50000"/>
                  </a:schemeClr>
                </a:solidFill>
                <a:latin typeface="+mj-lt"/>
                <a:cs typeface="Arial" panose="020B0604020202020204" pitchFamily="34" charset="0"/>
                <a:sym typeface="Arial"/>
              </a:rPr>
              <a:t>prototypes, </a:t>
            </a:r>
            <a:r>
              <a:rPr lang="en-US" sz="2800" spc="70" dirty="0">
                <a:solidFill>
                  <a:schemeClr val="accent1">
                    <a:lumMod val="50000"/>
                  </a:schemeClr>
                </a:solidFill>
                <a:latin typeface="+mj-lt"/>
                <a:cs typeface="Arial" panose="020B0604020202020204" pitchFamily="34" charset="0"/>
                <a:sym typeface="Arial"/>
              </a:rPr>
              <a:t>Dr. Asanov arranged </a:t>
            </a:r>
            <a:r>
              <a:rPr lang="en-US" sz="2800" spc="70" dirty="0" smtClean="0">
                <a:solidFill>
                  <a:schemeClr val="accent1">
                    <a:lumMod val="50000"/>
                  </a:schemeClr>
                </a:solidFill>
                <a:latin typeface="+mj-lt"/>
                <a:cs typeface="Arial" panose="020B0604020202020204" pitchFamily="34" charset="0"/>
                <a:sym typeface="Arial"/>
              </a:rPr>
              <a:t>manufacturing and established sales of 3 lines of TIRF Analytix products: turnkey TIRF  instruments, </a:t>
            </a:r>
            <a:r>
              <a:rPr lang="en-US" sz="2800" spc="70" dirty="0" smtClean="0">
                <a:solidFill>
                  <a:schemeClr val="accent1">
                    <a:lumMod val="50000"/>
                  </a:schemeClr>
                </a:solidFill>
                <a:latin typeface="+mj-lt"/>
                <a:cs typeface="Arial" panose="020B0604020202020204" pitchFamily="34" charset="0"/>
                <a:sym typeface="Arial"/>
              </a:rPr>
              <a:t>TIRF </a:t>
            </a:r>
            <a:r>
              <a:rPr lang="en-US" sz="2800" spc="70" dirty="0" smtClean="0">
                <a:solidFill>
                  <a:schemeClr val="accent1">
                    <a:lumMod val="50000"/>
                  </a:schemeClr>
                </a:solidFill>
                <a:latin typeface="+mj-lt"/>
                <a:cs typeface="Arial" panose="020B0604020202020204" pitchFamily="34" charset="0"/>
                <a:sym typeface="Arial"/>
              </a:rPr>
              <a:t>accessories for </a:t>
            </a:r>
            <a:r>
              <a:rPr lang="en-US" sz="2800" spc="70" dirty="0" smtClean="0">
                <a:solidFill>
                  <a:schemeClr val="accent1">
                    <a:lumMod val="50000"/>
                  </a:schemeClr>
                </a:solidFill>
                <a:latin typeface="+mj-lt"/>
                <a:cs typeface="Arial" panose="020B0604020202020204" pitchFamily="34" charset="0"/>
                <a:sym typeface="Arial"/>
              </a:rPr>
              <a:t>microscopy, </a:t>
            </a:r>
            <a:r>
              <a:rPr lang="en-US" sz="2800" spc="70" dirty="0" smtClean="0">
                <a:solidFill>
                  <a:schemeClr val="accent1">
                    <a:lumMod val="50000"/>
                  </a:schemeClr>
                </a:solidFill>
                <a:latin typeface="+mj-lt"/>
                <a:cs typeface="Arial" panose="020B0604020202020204" pitchFamily="34" charset="0"/>
                <a:sym typeface="Arial"/>
              </a:rPr>
              <a:t>and TIRF accessory for spectroscopy</a:t>
            </a:r>
            <a:r>
              <a:rPr lang="en-US" sz="2800" spc="70" dirty="0" smtClean="0">
                <a:solidFill>
                  <a:schemeClr val="accent1">
                    <a:lumMod val="50000"/>
                  </a:schemeClr>
                </a:solidFill>
                <a:latin typeface="+mj-lt"/>
                <a:cs typeface="Arial" panose="020B0604020202020204" pitchFamily="34" charset="0"/>
                <a:sym typeface="Arial"/>
              </a:rPr>
              <a:t>. Dr. Asanov </a:t>
            </a:r>
            <a:r>
              <a:rPr lang="en-US" sz="2800" spc="70" dirty="0">
                <a:solidFill>
                  <a:schemeClr val="accent1">
                    <a:lumMod val="50000"/>
                  </a:schemeClr>
                </a:solidFill>
                <a:latin typeface="+mj-lt"/>
                <a:cs typeface="Arial" panose="020B0604020202020204" pitchFamily="34" charset="0"/>
                <a:sym typeface="Arial"/>
              </a:rPr>
              <a:t>believes </a:t>
            </a:r>
            <a:r>
              <a:rPr lang="en-US" sz="2800" spc="70" dirty="0" smtClean="0">
                <a:solidFill>
                  <a:schemeClr val="accent1">
                    <a:lumMod val="50000"/>
                  </a:schemeClr>
                </a:solidFill>
                <a:latin typeface="+mj-lt"/>
                <a:cs typeface="Arial" panose="020B0604020202020204" pitchFamily="34" charset="0"/>
                <a:sym typeface="Arial"/>
              </a:rPr>
              <a:t>that he </a:t>
            </a:r>
            <a:r>
              <a:rPr lang="en-US" sz="2800" spc="70" dirty="0">
                <a:solidFill>
                  <a:schemeClr val="accent1">
                    <a:lumMod val="50000"/>
                  </a:schemeClr>
                </a:solidFill>
                <a:latin typeface="+mj-lt"/>
                <a:cs typeface="Arial" panose="020B0604020202020204" pitchFamily="34" charset="0"/>
                <a:sym typeface="Arial"/>
              </a:rPr>
              <a:t>is </a:t>
            </a:r>
            <a:r>
              <a:rPr lang="en-US" sz="2800" spc="70" dirty="0" smtClean="0">
                <a:solidFill>
                  <a:schemeClr val="accent1">
                    <a:lumMod val="50000"/>
                  </a:schemeClr>
                </a:solidFill>
                <a:latin typeface="+mj-lt"/>
                <a:cs typeface="Arial" panose="020B0604020202020204" pitchFamily="34" charset="0"/>
                <a:sym typeface="Arial"/>
              </a:rPr>
              <a:t>well-suited </a:t>
            </a:r>
            <a:r>
              <a:rPr lang="en-US" sz="2800" spc="70" dirty="0">
                <a:solidFill>
                  <a:schemeClr val="accent1">
                    <a:lumMod val="50000"/>
                  </a:schemeClr>
                </a:solidFill>
                <a:latin typeface="+mj-lt"/>
                <a:cs typeface="Arial" panose="020B0604020202020204" pitchFamily="34" charset="0"/>
                <a:sym typeface="Arial"/>
              </a:rPr>
              <a:t>to lead the proposed project. </a:t>
            </a:r>
            <a:r>
              <a:rPr lang="en-US" sz="2800" spc="70" dirty="0">
                <a:solidFill>
                  <a:schemeClr val="accent1">
                    <a:lumMod val="50000"/>
                  </a:schemeClr>
                </a:solidFill>
                <a:latin typeface="+mj-lt"/>
                <a:cs typeface="Arial" panose="020B0604020202020204" pitchFamily="34" charset="0"/>
              </a:rPr>
              <a:t>He </a:t>
            </a:r>
            <a:r>
              <a:rPr lang="en-US" sz="2800" spc="70" dirty="0" smtClean="0">
                <a:solidFill>
                  <a:schemeClr val="accent1">
                    <a:lumMod val="50000"/>
                  </a:schemeClr>
                </a:solidFill>
                <a:latin typeface="+mj-lt"/>
                <a:cs typeface="Arial" panose="020B0604020202020204" pitchFamily="34" charset="0"/>
              </a:rPr>
              <a:t>pledged to </a:t>
            </a:r>
            <a:r>
              <a:rPr lang="en-US" sz="2800" spc="70" dirty="0">
                <a:solidFill>
                  <a:schemeClr val="accent1">
                    <a:lumMod val="50000"/>
                  </a:schemeClr>
                </a:solidFill>
                <a:latin typeface="+mj-lt"/>
                <a:cs typeface="Arial" panose="020B0604020202020204" pitchFamily="34" charset="0"/>
              </a:rPr>
              <a:t>give back to </a:t>
            </a:r>
            <a:r>
              <a:rPr lang="en-US" sz="2800" spc="70" dirty="0" smtClean="0">
                <a:solidFill>
                  <a:schemeClr val="accent1">
                    <a:lumMod val="50000"/>
                  </a:schemeClr>
                </a:solidFill>
                <a:latin typeface="+mj-lt"/>
                <a:cs typeface="Arial" panose="020B0604020202020204" pitchFamily="34" charset="0"/>
              </a:rPr>
              <a:t>society his greatest assets: unique knowledge and skills, and </a:t>
            </a:r>
            <a:r>
              <a:rPr lang="en-US" sz="2800" spc="70" dirty="0">
                <a:solidFill>
                  <a:schemeClr val="accent1">
                    <a:lumMod val="50000"/>
                  </a:schemeClr>
                </a:solidFill>
                <a:latin typeface="+mj-lt"/>
                <a:cs typeface="Arial" panose="020B0604020202020204" pitchFamily="34" charset="0"/>
              </a:rPr>
              <a:t>believes that this </a:t>
            </a:r>
            <a:r>
              <a:rPr lang="en-US" sz="2800" spc="70" dirty="0" smtClean="0">
                <a:solidFill>
                  <a:schemeClr val="accent1">
                    <a:lumMod val="50000"/>
                  </a:schemeClr>
                </a:solidFill>
                <a:latin typeface="+mj-lt"/>
                <a:cs typeface="Arial" panose="020B0604020202020204" pitchFamily="34" charset="0"/>
              </a:rPr>
              <a:t>non-profit project </a:t>
            </a:r>
            <a:r>
              <a:rPr lang="en-US" sz="2800" spc="70" dirty="0">
                <a:solidFill>
                  <a:schemeClr val="accent1">
                    <a:lumMod val="50000"/>
                  </a:schemeClr>
                </a:solidFill>
                <a:latin typeface="+mj-lt"/>
                <a:cs typeface="Arial" panose="020B0604020202020204" pitchFamily="34" charset="0"/>
              </a:rPr>
              <a:t>is the way of demonstrating his gratitude to America and to the world.</a:t>
            </a:r>
            <a:endParaRPr lang="en-US" sz="2800" dirty="0">
              <a:latin typeface="+mj-lt"/>
              <a:cs typeface="Arial" panose="020B0604020202020204" pitchFamily="34" charset="0"/>
            </a:endParaRPr>
          </a:p>
        </p:txBody>
      </p:sp>
      <p:sp>
        <p:nvSpPr>
          <p:cNvPr id="2" name="TextBox 9">
            <a:extLst>
              <a:ext uri="{FF2B5EF4-FFF2-40B4-BE49-F238E27FC236}">
                <a16:creationId xmlns="" xmlns:a16="http://schemas.microsoft.com/office/drawing/2014/main" id="{53954FC4-965B-4F74-8F89-176D6B1C1B19}"/>
              </a:ext>
            </a:extLst>
          </p:cNvPr>
          <p:cNvSpPr txBox="1"/>
          <p:nvPr/>
        </p:nvSpPr>
        <p:spPr>
          <a:xfrm>
            <a:off x="14852650" y="2116238"/>
            <a:ext cx="4620816" cy="2628925"/>
          </a:xfrm>
          <a:prstGeom prst="rect">
            <a:avLst/>
          </a:prstGeom>
        </p:spPr>
        <p:txBody>
          <a:bodyPr wrap="square" lIns="0" tIns="0" rIns="0" bIns="0">
            <a:spAutoFit/>
          </a:bodyPr>
          <a:lstStyle/>
          <a:p>
            <a:pPr fontAlgn="auto">
              <a:lnSpc>
                <a:spcPts val="4060"/>
              </a:lnSpc>
              <a:spcBef>
                <a:spcPts val="0"/>
              </a:spcBef>
              <a:spcAft>
                <a:spcPts val="0"/>
              </a:spcAft>
              <a:defRPr/>
            </a:pPr>
            <a:r>
              <a:rPr lang="en-US" sz="2800" b="1" spc="82" dirty="0">
                <a:solidFill>
                  <a:schemeClr val="accent1">
                    <a:lumMod val="50000"/>
                  </a:schemeClr>
                </a:solidFill>
                <a:latin typeface="+mj-lt"/>
                <a:cs typeface="Arial" panose="020B0604020202020204" pitchFamily="34" charset="0"/>
              </a:rPr>
              <a:t>PUBLICATIONS AND AWARDS</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50+ articles published in scientific journals. </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$4M+ US </a:t>
            </a:r>
            <a:r>
              <a:rPr lang="en-US" sz="2800" spc="70" dirty="0" smtClean="0">
                <a:solidFill>
                  <a:schemeClr val="accent1">
                    <a:lumMod val="50000"/>
                  </a:schemeClr>
                </a:solidFill>
                <a:latin typeface="+mj-lt"/>
                <a:cs typeface="Arial" panose="020B0604020202020204" pitchFamily="34" charset="0"/>
              </a:rPr>
              <a:t>government </a:t>
            </a:r>
            <a:r>
              <a:rPr lang="en-US" sz="2800" spc="70" dirty="0">
                <a:solidFill>
                  <a:schemeClr val="accent1">
                    <a:lumMod val="50000"/>
                  </a:schemeClr>
                </a:solidFill>
                <a:latin typeface="+mj-lt"/>
                <a:cs typeface="Arial" panose="020B0604020202020204" pitchFamily="34" charset="0"/>
              </a:rPr>
              <a:t>awards in BAA and SBIR </a:t>
            </a:r>
            <a:r>
              <a:rPr lang="en-US" sz="2800" spc="70" dirty="0" smtClean="0">
                <a:solidFill>
                  <a:schemeClr val="accent1">
                    <a:lumMod val="50000"/>
                  </a:schemeClr>
                </a:solidFill>
                <a:latin typeface="+mj-lt"/>
                <a:cs typeface="Arial" panose="020B0604020202020204" pitchFamily="34" charset="0"/>
              </a:rPr>
              <a:t> grants</a:t>
            </a:r>
            <a:r>
              <a:rPr lang="en-US" sz="2800" spc="70" dirty="0">
                <a:solidFill>
                  <a:schemeClr val="accent1">
                    <a:lumMod val="50000"/>
                  </a:schemeClr>
                </a:solidFill>
                <a:latin typeface="+mj-lt"/>
                <a:cs typeface="Arial" panose="020B0604020202020204" pitchFamily="34" charset="0"/>
              </a:rPr>
              <a:t>.</a:t>
            </a:r>
          </a:p>
        </p:txBody>
      </p:sp>
      <p:sp>
        <p:nvSpPr>
          <p:cNvPr id="3" name="TextBox 9">
            <a:extLst>
              <a:ext uri="{FF2B5EF4-FFF2-40B4-BE49-F238E27FC236}">
                <a16:creationId xmlns="" xmlns:a16="http://schemas.microsoft.com/office/drawing/2014/main" id="{E7549014-44D8-4154-AA25-1AB5204A3D5C}"/>
              </a:ext>
            </a:extLst>
          </p:cNvPr>
          <p:cNvSpPr txBox="1"/>
          <p:nvPr/>
        </p:nvSpPr>
        <p:spPr bwMode="auto">
          <a:xfrm>
            <a:off x="15050322" y="5807075"/>
            <a:ext cx="4392216" cy="3680495"/>
          </a:xfrm>
          <a:prstGeom prst="rect">
            <a:avLst/>
          </a:prstGeom>
        </p:spPr>
        <p:txBody>
          <a:bodyPr wrap="square" lIns="0" tIns="0" rIns="0" bIns="0">
            <a:spAutoFit/>
          </a:bodyPr>
          <a:lstStyle/>
          <a:p>
            <a:pPr>
              <a:lnSpc>
                <a:spcPts val="4060"/>
              </a:lnSpc>
              <a:defRPr/>
            </a:pPr>
            <a:r>
              <a:rPr lang="en-US" sz="2800" b="1" spc="82" dirty="0">
                <a:solidFill>
                  <a:schemeClr val="accent1">
                    <a:lumMod val="50000"/>
                  </a:schemeClr>
                </a:solidFill>
                <a:latin typeface="+mj-lt"/>
                <a:cs typeface="Arial" panose="020B0604020202020204" pitchFamily="34" charset="0"/>
              </a:rPr>
              <a:t>RESEARCH AREAS</a:t>
            </a:r>
          </a:p>
          <a:p>
            <a:pPr>
              <a:lnSpc>
                <a:spcPts val="4060"/>
              </a:lnSpc>
              <a:defRPr/>
            </a:pPr>
            <a:r>
              <a:rPr lang="en-US" sz="2800" spc="82" dirty="0">
                <a:solidFill>
                  <a:schemeClr val="accent1">
                    <a:lumMod val="50000"/>
                  </a:schemeClr>
                </a:solidFill>
                <a:latin typeface="+mj-lt"/>
                <a:cs typeface="Arial" panose="020B0604020202020204" pitchFamily="34" charset="0"/>
              </a:rPr>
              <a:t>TIRF Spectroscopy, TIRF Microscopy, Electrochemistry, Molecular Engineering, Nanotechnology, Optical Engineering.</a:t>
            </a:r>
          </a:p>
        </p:txBody>
      </p:sp>
      <p:sp>
        <p:nvSpPr>
          <p:cNvPr id="9" name="TextBox 8">
            <a:extLst>
              <a:ext uri="{FF2B5EF4-FFF2-40B4-BE49-F238E27FC236}">
                <a16:creationId xmlns="" xmlns:a16="http://schemas.microsoft.com/office/drawing/2014/main" id="{A15EE1EA-D42A-4DC6-9C75-2AE443BC0035}"/>
              </a:ext>
            </a:extLst>
          </p:cNvPr>
          <p:cNvSpPr txBox="1"/>
          <p:nvPr/>
        </p:nvSpPr>
        <p:spPr>
          <a:xfrm>
            <a:off x="1060451" y="10226675"/>
            <a:ext cx="10744200" cy="461665"/>
          </a:xfrm>
          <a:prstGeom prst="rect">
            <a:avLst/>
          </a:prstGeom>
          <a:noFill/>
        </p:spPr>
        <p:txBody>
          <a:bodyPr wrap="square">
            <a:spAutoFit/>
          </a:bodyPr>
          <a:lstStyle/>
          <a:p>
            <a:pPr algn="just">
              <a:spcAft>
                <a:spcPts val="1200"/>
              </a:spcAft>
            </a:pPr>
            <a:r>
              <a:rPr lang="en-US" sz="2400" dirty="0" smtClean="0">
                <a:solidFill>
                  <a:srgbClr val="0000FF"/>
                </a:solidFill>
                <a:latin typeface="Arial" panose="020B0604020202020204" pitchFamily="34" charset="0"/>
                <a:cs typeface="Arial" panose="020B0604020202020204" pitchFamily="34" charset="0"/>
              </a:rPr>
              <a:t>www.TIRF-Labs.com/i-diagnostics/Biosketch_Alexander_Asanov2025.pdf</a:t>
            </a:r>
            <a:endParaRPr lang="en-US" sz="2400" b="0" spc="70" dirty="0">
              <a:solidFill>
                <a:srgbClr val="0000FF"/>
              </a:solidFill>
              <a:effectLst/>
              <a:latin typeface="Arial" panose="020B0604020202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463550" y="168275"/>
            <a:ext cx="2172843" cy="2199526"/>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15</a:t>
            </a:fld>
            <a:endParaRPr lang="en-US"/>
          </a:p>
        </p:txBody>
      </p:sp>
      <p:sp>
        <p:nvSpPr>
          <p:cNvPr id="12" name="TextBox 11">
            <a:extLst>
              <a:ext uri="{FF2B5EF4-FFF2-40B4-BE49-F238E27FC236}">
                <a16:creationId xmlns="" xmlns:a16="http://schemas.microsoft.com/office/drawing/2014/main"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761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4489450" y="478607"/>
            <a:ext cx="10058399" cy="769441"/>
          </a:xfrm>
          <a:prstGeom prst="rect">
            <a:avLst/>
          </a:prstGeom>
          <a:noFill/>
        </p:spPr>
        <p:txBody>
          <a:bodyPr wrap="square" rtlCol="0">
            <a:spAutoFit/>
          </a:bodyPr>
          <a:lstStyle/>
          <a:p>
            <a:r>
              <a:rPr lang="en-US" sz="4400" b="1" dirty="0">
                <a:solidFill>
                  <a:schemeClr val="accent1">
                    <a:lumMod val="50000"/>
                  </a:schemeClr>
                </a:solidFill>
                <a:effectLst/>
                <a:latin typeface="+mj-lt"/>
                <a:cs typeface="Arial" panose="020B0604020202020204" pitchFamily="34" charset="0"/>
              </a:rPr>
              <a:t>FDA </a:t>
            </a:r>
            <a:r>
              <a:rPr lang="en-US" sz="4400" b="1" dirty="0">
                <a:solidFill>
                  <a:schemeClr val="accent1">
                    <a:lumMod val="50000"/>
                  </a:schemeClr>
                </a:solidFill>
                <a:latin typeface="+mj-lt"/>
                <a:cs typeface="Arial" panose="020B0604020202020204" pitchFamily="34" charset="0"/>
              </a:rPr>
              <a:t>Compliance, Literature, Contact Us</a:t>
            </a:r>
            <a:endParaRPr lang="en-US" sz="4400" b="1" i="1" dirty="0">
              <a:solidFill>
                <a:schemeClr val="accent1">
                  <a:lumMod val="50000"/>
                </a:schemeClr>
              </a:solidFill>
              <a:effectLst/>
              <a:latin typeface="+mj-lt"/>
              <a:cs typeface="Arial" panose="020B0604020202020204" pitchFamily="34" charset="0"/>
            </a:endParaRPr>
          </a:p>
        </p:txBody>
      </p:sp>
      <p:pic>
        <p:nvPicPr>
          <p:cNvPr id="2" name="Picture 7">
            <a:extLst>
              <a:ext uri="{FF2B5EF4-FFF2-40B4-BE49-F238E27FC236}">
                <a16:creationId xmlns="" xmlns:a16="http://schemas.microsoft.com/office/drawing/2014/main" id="{DE6931CB-436D-4E33-92BA-97A783E5C2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629" y="1507271"/>
            <a:ext cx="341902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3863117-7932-4E02-ACD6-37866DF40EC7}"/>
              </a:ext>
            </a:extLst>
          </p:cNvPr>
          <p:cNvSpPr txBox="1"/>
          <p:nvPr/>
        </p:nvSpPr>
        <p:spPr>
          <a:xfrm>
            <a:off x="4221843" y="1539982"/>
            <a:ext cx="14157779" cy="2893100"/>
          </a:xfrm>
          <a:prstGeom prst="rect">
            <a:avLst/>
          </a:prstGeom>
          <a:noFill/>
        </p:spPr>
        <p:txBody>
          <a:bodyPr wrap="square">
            <a:spAutoFit/>
          </a:bodyPr>
          <a:lstStyle/>
          <a:p>
            <a:pPr algn="ctr">
              <a:defRPr/>
            </a:pPr>
            <a:r>
              <a:rPr lang="en-US" sz="3000" b="1" spc="70" dirty="0">
                <a:latin typeface="+mj-lt"/>
                <a:cs typeface="Arial" panose="020B0604020202020204" pitchFamily="34" charset="0"/>
              </a:rPr>
              <a:t>TIRF Labs complies with all FDA guidelines for medical device manufacturers</a:t>
            </a:r>
            <a:r>
              <a:rPr lang="en-US" sz="3000" b="1" spc="70" dirty="0" smtClean="0">
                <a:latin typeface="+mj-lt"/>
                <a:cs typeface="Arial" panose="020B0604020202020204" pitchFamily="34" charset="0"/>
              </a:rPr>
              <a:t>. </a:t>
            </a:r>
            <a:r>
              <a:rPr lang="en-US" sz="3000" b="1" spc="70" dirty="0" smtClean="0">
                <a:latin typeface="+mj-lt"/>
                <a:cs typeface="Arial" panose="020B0604020202020204" pitchFamily="34" charset="0"/>
              </a:rPr>
              <a:t>	We </a:t>
            </a:r>
            <a:r>
              <a:rPr lang="en-US" sz="3000" b="1" spc="70" dirty="0">
                <a:latin typeface="+mj-lt"/>
                <a:cs typeface="Arial" panose="020B0604020202020204" pitchFamily="34" charset="0"/>
              </a:rPr>
              <a:t>adhere to the following FDA </a:t>
            </a:r>
            <a:r>
              <a:rPr lang="en-US" sz="3000" b="1" spc="70" dirty="0" smtClean="0">
                <a:latin typeface="+mj-lt"/>
                <a:cs typeface="Arial" panose="020B0604020202020204" pitchFamily="34" charset="0"/>
              </a:rPr>
              <a:t>guidance:</a:t>
            </a:r>
            <a:endParaRPr lang="en-US" sz="3000" b="1" spc="70" dirty="0">
              <a:latin typeface="+mj-lt"/>
              <a:cs typeface="Arial" panose="020B0604020202020204" pitchFamily="34" charset="0"/>
            </a:endParaRPr>
          </a:p>
          <a:p>
            <a:pPr marL="457200" indent="-457200">
              <a:buFont typeface="Arial" panose="020B0604020202020204" pitchFamily="34" charset="0"/>
              <a:buChar char="•"/>
              <a:defRPr/>
            </a:pPr>
            <a:r>
              <a:rPr lang="en-US" sz="3000" spc="70" dirty="0">
                <a:solidFill>
                  <a:schemeClr val="accent1">
                    <a:lumMod val="50000"/>
                  </a:schemeClr>
                </a:solidFill>
                <a:latin typeface="+mj-lt"/>
                <a:cs typeface="Arial" panose="020B0604020202020204" pitchFamily="34" charset="0"/>
              </a:rPr>
              <a:t>Medical Device Software Guidance and </a:t>
            </a:r>
            <a:r>
              <a:rPr lang="en-US" sz="3000" spc="70" dirty="0" smtClean="0">
                <a:solidFill>
                  <a:schemeClr val="accent1">
                    <a:lumMod val="50000"/>
                  </a:schemeClr>
                </a:solidFill>
                <a:latin typeface="+mj-lt"/>
                <a:cs typeface="Arial" panose="020B0604020202020204" pitchFamily="34" charset="0"/>
              </a:rPr>
              <a:t>Requirements.</a:t>
            </a:r>
            <a:endParaRPr lang="en-US" sz="30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000" spc="70" dirty="0">
                <a:solidFill>
                  <a:schemeClr val="accent1">
                    <a:lumMod val="50000"/>
                  </a:schemeClr>
                </a:solidFill>
                <a:latin typeface="+mj-lt"/>
                <a:cs typeface="Arial" panose="020B0604020202020204" pitchFamily="34" charset="0"/>
              </a:rPr>
              <a:t>Design Considerations for Devices Intended for </a:t>
            </a:r>
            <a:r>
              <a:rPr lang="en-US" sz="3000" spc="70" dirty="0" smtClean="0">
                <a:solidFill>
                  <a:schemeClr val="accent1">
                    <a:lumMod val="50000"/>
                  </a:schemeClr>
                </a:solidFill>
                <a:latin typeface="+mj-lt"/>
                <a:cs typeface="Arial" panose="020B0604020202020204" pitchFamily="34" charset="0"/>
              </a:rPr>
              <a:t>Home-Use.</a:t>
            </a:r>
            <a:endParaRPr lang="en-US" sz="30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000" spc="70" dirty="0">
                <a:solidFill>
                  <a:schemeClr val="accent1">
                    <a:lumMod val="50000"/>
                  </a:schemeClr>
                </a:solidFill>
                <a:latin typeface="+mj-lt"/>
                <a:cs typeface="Arial" panose="020B0604020202020204" pitchFamily="34" charset="0"/>
              </a:rPr>
              <a:t>Guidance for Molecular Diagnostic Instruments with Combined Diagnostic and Research Functions</a:t>
            </a:r>
            <a:r>
              <a:rPr lang="en-US" sz="3200" spc="70" dirty="0">
                <a:solidFill>
                  <a:schemeClr val="accent1">
                    <a:lumMod val="50000"/>
                  </a:schemeClr>
                </a:solidFill>
                <a:latin typeface="+mj-lt"/>
                <a:cs typeface="Arial" panose="020B0604020202020204" pitchFamily="34" charset="0"/>
              </a:rPr>
              <a:t>.</a:t>
            </a:r>
          </a:p>
        </p:txBody>
      </p:sp>
      <p:sp>
        <p:nvSpPr>
          <p:cNvPr id="5" name="Rectangle 4"/>
          <p:cNvSpPr/>
          <p:nvPr/>
        </p:nvSpPr>
        <p:spPr>
          <a:xfrm>
            <a:off x="443592" y="4510116"/>
            <a:ext cx="19050001" cy="4616648"/>
          </a:xfrm>
          <a:prstGeom prst="rect">
            <a:avLst/>
          </a:prstGeom>
        </p:spPr>
        <p:txBody>
          <a:bodyPr wrap="square">
            <a:spAutoFit/>
          </a:bodyPr>
          <a:lstStyle/>
          <a:p>
            <a:pPr marL="190569" lvl="1">
              <a:spcAft>
                <a:spcPts val="1200"/>
              </a:spcAft>
              <a:defRPr/>
            </a:pPr>
            <a:r>
              <a:rPr lang="en-US" sz="2400" b="1" spc="57" dirty="0" smtClean="0">
                <a:solidFill>
                  <a:schemeClr val="accent1">
                    <a:lumMod val="75000"/>
                  </a:schemeClr>
                </a:solidFill>
                <a:latin typeface="Arial" panose="020B0604020202020204" pitchFamily="34" charset="0"/>
                <a:cs typeface="Arial" panose="020B0604020202020204" pitchFamily="34" charset="0"/>
              </a:rPr>
              <a:t>	</a:t>
            </a:r>
            <a:r>
              <a:rPr lang="en-US" sz="2400" b="1" spc="57" dirty="0" smtClean="0">
                <a:latin typeface="+mj-lt"/>
                <a:cs typeface="Arial" panose="020B0604020202020204" pitchFamily="34" charset="0"/>
              </a:rPr>
              <a:t>LITERATURE</a:t>
            </a:r>
            <a:r>
              <a:rPr lang="en-US" sz="2400" spc="57" dirty="0">
                <a:latin typeface="+mj-lt"/>
                <a:cs typeface="Arial" panose="020B0604020202020204" pitchFamily="34" charset="0"/>
              </a:rPr>
              <a:t>:</a:t>
            </a:r>
          </a:p>
          <a:p>
            <a:pPr marL="647769" lvl="1" indent="-457200">
              <a:spcAft>
                <a:spcPts val="1200"/>
              </a:spcAft>
              <a:buFont typeface="+mj-lt"/>
              <a:buAutoNum type="arabicPeriod"/>
              <a:defRPr/>
            </a:pPr>
            <a:r>
              <a:rPr lang="en-US" sz="2400" spc="57" dirty="0">
                <a:latin typeface="+mj-lt"/>
                <a:cs typeface="Arial" panose="020B0604020202020204" pitchFamily="34" charset="0"/>
              </a:rPr>
              <a:t>Emanuel P, Caples M, Global CBRN Detector Market Survey, 2013, DOD, Joint Program Executive Office for Chemical and Biological Defense. 250 MB pdf file downloaded on May 1, 2015 from URL: http://www.cbrnlibrary.com/documents/Global%20CBRN%20Detector%2 0Market%20Survey_web.pdf;  email your request to TIRF Labs at info@tirf-labs.com  to receive the Survey 250 MB pdf file via Dropbox or Google </a:t>
            </a:r>
            <a:r>
              <a:rPr lang="en-US" sz="2400" spc="57" dirty="0" smtClean="0">
                <a:latin typeface="+mj-lt"/>
                <a:cs typeface="Arial" panose="020B0604020202020204" pitchFamily="34" charset="0"/>
              </a:rPr>
              <a:t>Drive.  </a:t>
            </a:r>
            <a:r>
              <a:rPr lang="en-US" sz="2400" spc="57" dirty="0" err="1" smtClean="0">
                <a:latin typeface="+mj-lt"/>
                <a:cs typeface="Arial" panose="020B0604020202020204" pitchFamily="34" charset="0"/>
              </a:rPr>
              <a:t>1A</a:t>
            </a:r>
            <a:r>
              <a:rPr lang="en-US" sz="2400" spc="57" dirty="0" smtClean="0">
                <a:latin typeface="+mj-lt"/>
                <a:cs typeface="Arial" panose="020B0604020202020204" pitchFamily="34" charset="0"/>
              </a:rPr>
              <a:t>. Wired</a:t>
            </a:r>
            <a:r>
              <a:rPr lang="en-US" sz="2400" spc="57" dirty="0">
                <a:latin typeface="+mj-lt"/>
                <a:cs typeface="Arial" panose="020B0604020202020204" pitchFamily="34" charset="0"/>
              </a:rPr>
              <a:t>, Science, Bill Gates on COVID: Most US Tests Are ‘Completely Garbage’, Retrieved 2020, August, from </a:t>
            </a:r>
            <a:r>
              <a:rPr lang="en-US" sz="2400" dirty="0"/>
              <a:t>https://www.wired.com/story/bill-gates-on-covid-most-us-tests-are-completely-garbage/</a:t>
            </a:r>
          </a:p>
          <a:p>
            <a:pPr marL="647769" lvl="1" indent="-457200">
              <a:spcAft>
                <a:spcPts val="1200"/>
              </a:spcAft>
              <a:buFont typeface="+mj-lt"/>
              <a:buAutoNum type="arabicPeriod"/>
              <a:defRPr/>
            </a:pPr>
            <a:r>
              <a:rPr lang="en-US" sz="2400" spc="57" dirty="0" smtClean="0">
                <a:latin typeface="+mj-lt"/>
                <a:cs typeface="Arial" panose="020B0604020202020204" pitchFamily="34" charset="0"/>
              </a:rPr>
              <a:t>Business Insider, Bill Gates says most COVID-19 tests in the US are 'completely garbage' because it takes too long to get results, Retrieved 2020, August, from </a:t>
            </a:r>
            <a:r>
              <a:rPr lang="en-US" sz="2400" dirty="0"/>
              <a:t>https://</a:t>
            </a:r>
            <a:r>
              <a:rPr lang="en-US" sz="2400" dirty="0" smtClean="0"/>
              <a:t>www.businessinsider.com/bill-gates-covid-tests-us-completely-garbage-2020-8</a:t>
            </a:r>
            <a:endParaRPr lang="en-US" sz="2400" spc="57" dirty="0" smtClean="0">
              <a:latin typeface="+mj-lt"/>
              <a:cs typeface="Arial" panose="020B0604020202020204" pitchFamily="34" charset="0"/>
            </a:endParaRPr>
          </a:p>
          <a:p>
            <a:pPr marL="647769" lvl="1" indent="-457200">
              <a:spcAft>
                <a:spcPts val="1200"/>
              </a:spcAft>
              <a:buFont typeface="+mj-lt"/>
              <a:buAutoNum type="arabicPeriod"/>
              <a:defRPr/>
            </a:pPr>
            <a:r>
              <a:rPr lang="en-US" sz="2400" spc="57" dirty="0" smtClean="0">
                <a:latin typeface="+mj-lt"/>
                <a:cs typeface="Arial" panose="020B0604020202020204" pitchFamily="34" charset="0"/>
              </a:rPr>
              <a:t>Turchin </a:t>
            </a:r>
            <a:r>
              <a:rPr lang="en-US" sz="2400" spc="57" dirty="0">
                <a:latin typeface="+mj-lt"/>
                <a:cs typeface="Arial" panose="020B0604020202020204" pitchFamily="34" charset="0"/>
              </a:rPr>
              <a:t>A., Green </a:t>
            </a:r>
            <a:r>
              <a:rPr lang="en-US" sz="2400" spc="57" dirty="0" err="1">
                <a:latin typeface="+mj-lt"/>
                <a:cs typeface="Arial" panose="020B0604020202020204" pitchFamily="34" charset="0"/>
              </a:rPr>
              <a:t>B.P</a:t>
            </a:r>
            <a:r>
              <a:rPr lang="en-US" sz="2400" spc="57" dirty="0">
                <a:latin typeface="+mj-lt"/>
                <a:cs typeface="Arial" panose="020B0604020202020204" pitchFamily="34" charset="0"/>
              </a:rPr>
              <a:t>., </a:t>
            </a:r>
            <a:r>
              <a:rPr lang="en-US" sz="2400" spc="57" dirty="0" err="1">
                <a:latin typeface="+mj-lt"/>
                <a:cs typeface="Arial" panose="020B0604020202020204" pitchFamily="34" charset="0"/>
              </a:rPr>
              <a:t>Denkenberger</a:t>
            </a:r>
            <a:r>
              <a:rPr lang="en-US" sz="2400" spc="57" dirty="0">
                <a:latin typeface="+mj-lt"/>
                <a:cs typeface="Arial" panose="020B0604020202020204" pitchFamily="34" charset="0"/>
              </a:rPr>
              <a:t> D., “Artificial Multipandemic as the Most Plausible and Dangerous Global </a:t>
            </a:r>
            <a:r>
              <a:rPr lang="en-US" sz="2400" spc="57" dirty="0" smtClean="0">
                <a:latin typeface="+mj-lt"/>
                <a:cs typeface="Arial" panose="020B0604020202020204" pitchFamily="34" charset="0"/>
              </a:rPr>
              <a:t>Catastrophic </a:t>
            </a:r>
            <a:r>
              <a:rPr lang="en-US" sz="2400" spc="57" dirty="0">
                <a:latin typeface="+mj-lt"/>
                <a:cs typeface="Arial" panose="020B0604020202020204" pitchFamily="34" charset="0"/>
              </a:rPr>
              <a:t>Risk Connected with Bioweapons and Synthetic Biology”, Foundation for Longer Life, Moscow, Global Catastrophic Risk Institute, Tennessee State University, Santa Clara University, 2018, Retrieved 2020, August, </a:t>
            </a:r>
            <a:r>
              <a:rPr lang="en-US" sz="2400" spc="57" dirty="0" smtClean="0">
                <a:latin typeface="+mj-lt"/>
                <a:cs typeface="Arial" panose="020B0604020202020204" pitchFamily="34" charset="0"/>
              </a:rPr>
              <a:t>from</a:t>
            </a:r>
            <a:r>
              <a:rPr lang="en-US" sz="2400" dirty="0"/>
              <a:t> https://</a:t>
            </a:r>
            <a:r>
              <a:rPr lang="en-US" sz="2400" dirty="0" smtClean="0"/>
              <a:t>philpapers.org/rec/TURAMA-3</a:t>
            </a:r>
            <a:endParaRPr lang="en-US" sz="2400" dirty="0"/>
          </a:p>
        </p:txBody>
      </p:sp>
      <p:sp>
        <p:nvSpPr>
          <p:cNvPr id="8" name="TextBox 7">
            <a:extLst>
              <a:ext uri="{FF2B5EF4-FFF2-40B4-BE49-F238E27FC236}">
                <a16:creationId xmlns="" xmlns:a16="http://schemas.microsoft.com/office/drawing/2014/main" id="{C6538189-C519-4EA6-BB43-F3810FA0535E}"/>
              </a:ext>
            </a:extLst>
          </p:cNvPr>
          <p:cNvSpPr txBox="1"/>
          <p:nvPr/>
        </p:nvSpPr>
        <p:spPr>
          <a:xfrm>
            <a:off x="4489450" y="9159875"/>
            <a:ext cx="11582400" cy="1200329"/>
          </a:xfrm>
          <a:prstGeom prst="rect">
            <a:avLst/>
          </a:prstGeom>
          <a:noFill/>
        </p:spPr>
        <p:txBody>
          <a:bodyPr wrap="square">
            <a:spAutoFit/>
          </a:bodyPr>
          <a:lstStyle/>
          <a:p>
            <a:pPr algn="ctr"/>
            <a:r>
              <a:rPr lang="it-IT" sz="2400" b="1" i="0" u="none" strike="noStrike" baseline="0" dirty="0">
                <a:solidFill>
                  <a:schemeClr val="accent1">
                    <a:lumMod val="50000"/>
                  </a:schemeClr>
                </a:solidFill>
                <a:latin typeface="+mj-lt"/>
                <a:cs typeface="Arial" panose="020B0604020202020204" pitchFamily="34" charset="0"/>
              </a:rPr>
              <a:t>CONTACT </a:t>
            </a:r>
            <a:r>
              <a:rPr lang="it-IT" sz="2400" b="1" i="0" u="none" strike="noStrike" baseline="0" dirty="0" smtClean="0">
                <a:solidFill>
                  <a:schemeClr val="accent1">
                    <a:lumMod val="50000"/>
                  </a:schemeClr>
                </a:solidFill>
                <a:latin typeface="+mj-lt"/>
                <a:cs typeface="Arial" panose="020B0604020202020204" pitchFamily="34" charset="0"/>
              </a:rPr>
              <a:t> US</a:t>
            </a:r>
            <a:r>
              <a:rPr lang="it-IT" sz="2400" b="0" i="0" u="none" strike="noStrike" baseline="0" dirty="0" smtClean="0">
                <a:solidFill>
                  <a:schemeClr val="accent1">
                    <a:lumMod val="50000"/>
                  </a:schemeClr>
                </a:solidFill>
                <a:latin typeface="+mj-lt"/>
                <a:cs typeface="Arial" panose="020B0604020202020204" pitchFamily="34" charset="0"/>
              </a:rPr>
              <a:t>:  </a:t>
            </a:r>
            <a:endParaRPr lang="it-IT" sz="2400" b="0" i="0" u="none" strike="noStrike" baseline="0" dirty="0">
              <a:solidFill>
                <a:schemeClr val="accent1">
                  <a:lumMod val="50000"/>
                </a:schemeClr>
              </a:solidFill>
              <a:latin typeface="+mj-lt"/>
              <a:cs typeface="Arial" panose="020B0604020202020204" pitchFamily="34" charset="0"/>
            </a:endParaRPr>
          </a:p>
          <a:p>
            <a:pPr algn="ctr"/>
            <a:r>
              <a:rPr lang="it-IT" sz="2400" b="0" i="0" u="none" strike="noStrike" baseline="0" dirty="0">
                <a:solidFill>
                  <a:schemeClr val="accent1">
                    <a:lumMod val="50000"/>
                  </a:schemeClr>
                </a:solidFill>
                <a:latin typeface="+mj-lt"/>
                <a:cs typeface="Arial" panose="020B0604020202020204" pitchFamily="34" charset="0"/>
              </a:rPr>
              <a:t>TIRF Labs, Inc., </a:t>
            </a:r>
            <a:r>
              <a:rPr lang="it-IT" sz="2400" b="0" i="0" u="none" strike="noStrike" baseline="0" dirty="0" smtClean="0">
                <a:solidFill>
                  <a:schemeClr val="accent1">
                    <a:lumMod val="50000"/>
                  </a:schemeClr>
                </a:solidFill>
                <a:latin typeface="+mj-lt"/>
                <a:cs typeface="Arial" panose="020B0604020202020204" pitchFamily="34" charset="0"/>
              </a:rPr>
              <a:t>NC RTP, 517 Willard Woods Drive, Wendell, </a:t>
            </a:r>
            <a:r>
              <a:rPr lang="it-IT" sz="2400" b="0" i="0" u="none" strike="noStrike" baseline="0" dirty="0">
                <a:solidFill>
                  <a:schemeClr val="accent1">
                    <a:lumMod val="50000"/>
                  </a:schemeClr>
                </a:solidFill>
                <a:latin typeface="+mj-lt"/>
                <a:cs typeface="Arial" panose="020B0604020202020204" pitchFamily="34" charset="0"/>
              </a:rPr>
              <a:t>North Carolina </a:t>
            </a:r>
            <a:r>
              <a:rPr lang="it-IT" sz="2400" b="0" i="0" u="none" strike="noStrike" baseline="0" dirty="0" smtClean="0">
                <a:solidFill>
                  <a:schemeClr val="accent1">
                    <a:lumMod val="50000"/>
                  </a:schemeClr>
                </a:solidFill>
                <a:latin typeface="+mj-lt"/>
                <a:cs typeface="Arial" panose="020B0604020202020204" pitchFamily="34" charset="0"/>
              </a:rPr>
              <a:t>27591, </a:t>
            </a:r>
            <a:r>
              <a:rPr lang="it-IT" sz="2400" b="0" i="0" u="none" strike="noStrike" baseline="0" dirty="0">
                <a:solidFill>
                  <a:schemeClr val="accent1">
                    <a:lumMod val="50000"/>
                  </a:schemeClr>
                </a:solidFill>
                <a:latin typeface="+mj-lt"/>
                <a:cs typeface="Arial" panose="020B0604020202020204" pitchFamily="34" charset="0"/>
              </a:rPr>
              <a:t>USA</a:t>
            </a:r>
          </a:p>
          <a:p>
            <a:pPr algn="ctr"/>
            <a:r>
              <a:rPr lang="en-US" sz="2400" i="0" u="none" strike="noStrike" baseline="0" dirty="0" smtClean="0">
                <a:solidFill>
                  <a:schemeClr val="accent1">
                    <a:lumMod val="50000"/>
                  </a:schemeClr>
                </a:solidFill>
                <a:latin typeface="+mj-lt"/>
                <a:cs typeface="Arial" panose="020B0604020202020204" pitchFamily="34" charset="0"/>
              </a:rPr>
              <a:t>Tel: </a:t>
            </a:r>
            <a:r>
              <a:rPr lang="en-US" sz="2400" dirty="0" smtClean="0"/>
              <a:t>919.463.9545  </a:t>
            </a:r>
            <a:r>
              <a:rPr lang="en-US" sz="2400" dirty="0" smtClean="0">
                <a:solidFill>
                  <a:srgbClr val="0000FF"/>
                </a:solidFill>
              </a:rPr>
              <a:t>info@tirf-labs.com </a:t>
            </a:r>
            <a:r>
              <a:rPr lang="en-US" sz="2400" dirty="0" smtClean="0"/>
              <a:t>      </a:t>
            </a:r>
            <a:r>
              <a:rPr lang="en-US" sz="2400" dirty="0" smtClean="0">
                <a:solidFill>
                  <a:srgbClr val="0000FF"/>
                </a:solidFill>
              </a:rPr>
              <a:t>www.tirf-labs.com</a:t>
            </a:r>
            <a:r>
              <a:rPr lang="en-US" sz="1600" b="0" i="0" u="none" strike="noStrike" baseline="0" dirty="0" smtClean="0">
                <a:solidFill>
                  <a:schemeClr val="accent1">
                    <a:lumMod val="50000"/>
                  </a:schemeClr>
                </a:solidFill>
                <a:latin typeface="+mj-lt"/>
                <a:cs typeface="Arial" panose="020B0604020202020204" pitchFamily="34" charset="0"/>
              </a:rPr>
              <a:t>          </a:t>
            </a:r>
            <a:r>
              <a:rPr lang="en-US" sz="2400" b="0" i="0" u="none" strike="noStrike" baseline="0" dirty="0" smtClean="0">
                <a:solidFill>
                  <a:srgbClr val="0000FF"/>
                </a:solidFill>
                <a:latin typeface="+mj-lt"/>
                <a:cs typeface="Arial" panose="020B0604020202020204" pitchFamily="34" charset="0"/>
              </a:rPr>
              <a:t>©2025 TIRF Labs</a:t>
            </a:r>
            <a:endParaRPr lang="en-US" sz="2400" b="0" i="0" u="none" strike="noStrike" baseline="0" dirty="0">
              <a:solidFill>
                <a:srgbClr val="0000FF"/>
              </a:solidFill>
              <a:latin typeface="+mj-lt"/>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16</a:t>
            </a:fld>
            <a:endParaRPr lang="en-US"/>
          </a:p>
        </p:txBody>
      </p:sp>
      <p:sp>
        <p:nvSpPr>
          <p:cNvPr id="10" name="TextBox 9">
            <a:extLst>
              <a:ext uri="{FF2B5EF4-FFF2-40B4-BE49-F238E27FC236}">
                <a16:creationId xmlns="" xmlns:a16="http://schemas.microsoft.com/office/drawing/2014/main"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565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C5A152AC-A0BF-4B05-B710-33E1097F503A}"/>
              </a:ext>
            </a:extLst>
          </p:cNvPr>
          <p:cNvSpPr txBox="1"/>
          <p:nvPr/>
        </p:nvSpPr>
        <p:spPr>
          <a:xfrm>
            <a:off x="914400" y="2039325"/>
            <a:ext cx="17783175" cy="8540800"/>
          </a:xfrm>
          <a:prstGeom prst="rect">
            <a:avLst/>
          </a:prstGeom>
          <a:noFill/>
        </p:spPr>
        <p:txBody>
          <a:bodyPr wrap="square">
            <a:spAutoFit/>
          </a:bodyPr>
          <a:lstStyle/>
          <a:p>
            <a:pPr algn="ctr">
              <a:spcAft>
                <a:spcPts val="600"/>
              </a:spcAft>
            </a:pPr>
            <a:r>
              <a:rPr lang="en-US" sz="3200" b="1" i="1" dirty="0">
                <a:cs typeface="Arial" panose="020B0604020202020204" pitchFamily="34" charset="0"/>
              </a:rPr>
              <a:t>Rapid </a:t>
            </a:r>
            <a:r>
              <a:rPr lang="en-US" sz="3200" b="1" i="1" dirty="0" smtClean="0">
                <a:cs typeface="Arial" panose="020B0604020202020204" pitchFamily="34" charset="0"/>
              </a:rPr>
              <a:t>Diagnostics </a:t>
            </a:r>
            <a:r>
              <a:rPr lang="en-US" sz="3200" b="1" i="1" dirty="0">
                <a:cs typeface="Arial" panose="020B0604020202020204" pitchFamily="34" charset="0"/>
              </a:rPr>
              <a:t>and Proactive Intelligence Are Front Lines of Biological </a:t>
            </a:r>
            <a:r>
              <a:rPr lang="en-US" sz="3200" b="1" i="1" dirty="0" smtClean="0">
                <a:cs typeface="Arial" panose="020B0604020202020204" pitchFamily="34" charset="0"/>
              </a:rPr>
              <a:t>Security</a:t>
            </a:r>
            <a:endParaRPr lang="en-US" sz="3200" b="1" i="1" dirty="0">
              <a:cs typeface="Arial" panose="020B0604020202020204" pitchFamily="34" charset="0"/>
            </a:endParaRPr>
          </a:p>
          <a:p>
            <a:pPr algn="just"/>
            <a:r>
              <a:rPr lang="en-US" sz="1400" dirty="0">
                <a:cs typeface="Arial" panose="020B0604020202020204" pitchFamily="34" charset="0"/>
              </a:rPr>
              <a:t>	</a:t>
            </a:r>
            <a:r>
              <a:rPr lang="en-US" sz="3200" dirty="0" smtClean="0">
                <a:cs typeface="Arial" panose="020B0604020202020204" pitchFamily="34" charset="0"/>
              </a:rPr>
              <a:t>COVID-19 has </a:t>
            </a:r>
            <a:r>
              <a:rPr lang="en-US" sz="3200" dirty="0">
                <a:cs typeface="Arial" panose="020B0604020202020204" pitchFamily="34" charset="0"/>
              </a:rPr>
              <a:t>demonstrated the necessity </a:t>
            </a:r>
            <a:r>
              <a:rPr lang="en-US" sz="3200" dirty="0" smtClean="0">
                <a:cs typeface="Arial" panose="020B0604020202020204" pitchFamily="34" charset="0"/>
              </a:rPr>
              <a:t>of global </a:t>
            </a:r>
            <a:r>
              <a:rPr lang="en-US" sz="3200" dirty="0">
                <a:cs typeface="Arial" panose="020B0604020202020204" pitchFamily="34" charset="0"/>
              </a:rPr>
              <a:t>infrastructure </a:t>
            </a:r>
            <a:r>
              <a:rPr lang="en-US" sz="3200" dirty="0" smtClean="0">
                <a:cs typeface="Arial" panose="020B0604020202020204" pitchFamily="34" charset="0"/>
              </a:rPr>
              <a:t>for localizing the outbreaks </a:t>
            </a:r>
            <a:r>
              <a:rPr lang="en-US" sz="3200" dirty="0">
                <a:cs typeface="Arial" panose="020B0604020202020204" pitchFamily="34" charset="0"/>
              </a:rPr>
              <a:t>of </a:t>
            </a:r>
            <a:r>
              <a:rPr lang="en-US" sz="3200" dirty="0" smtClean="0">
                <a:cs typeface="Arial" panose="020B0604020202020204" pitchFamily="34" charset="0"/>
              </a:rPr>
              <a:t>infections and  </a:t>
            </a:r>
            <a:r>
              <a:rPr lang="en-US" sz="3200" dirty="0" smtClean="0">
                <a:cs typeface="Arial" panose="020B0604020202020204" pitchFamily="34" charset="0"/>
              </a:rPr>
              <a:t>preventing </a:t>
            </a:r>
            <a:r>
              <a:rPr lang="en-US" sz="3200" dirty="0" smtClean="0">
                <a:cs typeface="Arial" panose="020B0604020202020204" pitchFamily="34" charset="0"/>
              </a:rPr>
              <a:t>pandemics. In </a:t>
            </a:r>
            <a:r>
              <a:rPr lang="en-US" sz="3200" dirty="0">
                <a:cs typeface="Arial" panose="020B0604020202020204" pitchFamily="34" charset="0"/>
              </a:rPr>
              <a:t>2008-2016, </a:t>
            </a:r>
            <a:r>
              <a:rPr lang="en-US" sz="3200" dirty="0" smtClean="0">
                <a:cs typeface="Arial" panose="020B0604020202020204" pitchFamily="34" charset="0"/>
              </a:rPr>
              <a:t>biological security experts </a:t>
            </a:r>
            <a:r>
              <a:rPr lang="en-US" sz="3200" dirty="0" smtClean="0">
                <a:cs typeface="Arial" panose="020B0604020202020204" pitchFamily="34" charset="0"/>
              </a:rPr>
              <a:t>foresaw </a:t>
            </a:r>
            <a:r>
              <a:rPr lang="en-US" sz="3200" dirty="0" smtClean="0">
                <a:cs typeface="Arial" panose="020B0604020202020204" pitchFamily="34" charset="0"/>
              </a:rPr>
              <a:t>that RNA-virus pandemics are coming </a:t>
            </a:r>
            <a:r>
              <a:rPr lang="en-US" sz="3200" dirty="0">
                <a:cs typeface="Arial" panose="020B0604020202020204" pitchFamily="34" charset="0"/>
              </a:rPr>
              <a:t>and stimulated the US </a:t>
            </a:r>
            <a:r>
              <a:rPr lang="en-US" sz="3200" dirty="0" smtClean="0">
                <a:cs typeface="Arial" panose="020B0604020202020204" pitchFamily="34" charset="0"/>
              </a:rPr>
              <a:t>government </a:t>
            </a:r>
            <a:r>
              <a:rPr lang="en-US" sz="3200" dirty="0">
                <a:cs typeface="Arial" panose="020B0604020202020204" pitchFamily="34" charset="0"/>
              </a:rPr>
              <a:t>to create </a:t>
            </a:r>
            <a:r>
              <a:rPr lang="en-US" sz="3200" dirty="0" smtClean="0">
                <a:cs typeface="Arial" panose="020B0604020202020204" pitchFamily="34" charset="0"/>
              </a:rPr>
              <a:t>an infrastructure </a:t>
            </a:r>
            <a:r>
              <a:rPr lang="en-US" sz="3200" dirty="0" smtClean="0">
                <a:cs typeface="Arial" panose="020B0604020202020204" pitchFamily="34" charset="0"/>
              </a:rPr>
              <a:t>for proactive </a:t>
            </a:r>
            <a:r>
              <a:rPr lang="en-US" sz="3200" dirty="0">
                <a:cs typeface="Arial" panose="020B0604020202020204" pitchFamily="34" charset="0"/>
              </a:rPr>
              <a:t>intelligence </a:t>
            </a:r>
            <a:r>
              <a:rPr lang="en-US" sz="3200" dirty="0" smtClean="0">
                <a:cs typeface="Arial" panose="020B0604020202020204" pitchFamily="34" charset="0"/>
              </a:rPr>
              <a:t>with advanced </a:t>
            </a:r>
            <a:r>
              <a:rPr lang="en-US" sz="3200" dirty="0">
                <a:cs typeface="Arial" panose="020B0604020202020204" pitchFamily="34" charset="0"/>
              </a:rPr>
              <a:t>diagnostics as its </a:t>
            </a:r>
            <a:r>
              <a:rPr lang="en-US" sz="3200" dirty="0" smtClean="0">
                <a:cs typeface="Arial" panose="020B0604020202020204" pitchFamily="34" charset="0"/>
              </a:rPr>
              <a:t>frontline </a:t>
            </a:r>
            <a:r>
              <a:rPr lang="en-US" sz="2800" dirty="0" smtClean="0">
                <a:solidFill>
                  <a:srgbClr val="0000FF"/>
                </a:solidFill>
                <a:cs typeface="Arial" panose="020B0604020202020204" pitchFamily="34" charset="0"/>
              </a:rPr>
              <a:t>[</a:t>
            </a:r>
            <a:r>
              <a:rPr lang="en-US" sz="2400" dirty="0" err="1" smtClean="0">
                <a:solidFill>
                  <a:srgbClr val="0000FF"/>
                </a:solidFill>
                <a:cs typeface="Arial" panose="020B0604020202020204" pitchFamily="34" charset="0"/>
              </a:rPr>
              <a:t>Rfe.1</a:t>
            </a:r>
            <a:r>
              <a:rPr lang="en-US" sz="2400" dirty="0" smtClean="0">
                <a:solidFill>
                  <a:srgbClr val="0000FF"/>
                </a:solidFill>
                <a:cs typeface="Arial" panose="020B0604020202020204" pitchFamily="34" charset="0"/>
              </a:rPr>
              <a:t>:  2016 </a:t>
            </a:r>
            <a:r>
              <a:rPr lang="en-US" sz="2400" dirty="0">
                <a:solidFill>
                  <a:srgbClr val="0000FF"/>
                </a:solidFill>
                <a:cs typeface="Arial" panose="020B0604020202020204" pitchFamily="34" charset="0"/>
              </a:rPr>
              <a:t>PCAST letter to US </a:t>
            </a:r>
            <a:r>
              <a:rPr lang="en-US" sz="2400" dirty="0" smtClean="0">
                <a:solidFill>
                  <a:srgbClr val="0000FF"/>
                </a:solidFill>
                <a:cs typeface="Arial" panose="020B0604020202020204" pitchFamily="34" charset="0"/>
              </a:rPr>
              <a:t>President</a:t>
            </a:r>
            <a:r>
              <a:rPr lang="en-US" sz="2800" dirty="0" smtClean="0">
                <a:solidFill>
                  <a:srgbClr val="0000FF"/>
                </a:solidFill>
                <a:cs typeface="Arial" panose="020B0604020202020204" pitchFamily="34" charset="0"/>
              </a:rPr>
              <a:t>]</a:t>
            </a:r>
            <a:r>
              <a:rPr lang="en-US" sz="2800" i="1" dirty="0" smtClean="0">
                <a:cs typeface="Arial" panose="020B0604020202020204" pitchFamily="34" charset="0"/>
              </a:rPr>
              <a:t>. </a:t>
            </a:r>
            <a:r>
              <a:rPr lang="en-US" sz="3200" dirty="0">
                <a:cs typeface="Arial" panose="020B0604020202020204" pitchFamily="34" charset="0"/>
              </a:rPr>
              <a:t>However, the </a:t>
            </a:r>
            <a:r>
              <a:rPr lang="en-US" sz="3200" dirty="0" smtClean="0">
                <a:cs typeface="Arial" panose="020B0604020202020204" pitchFamily="34" charset="0"/>
              </a:rPr>
              <a:t>government </a:t>
            </a:r>
            <a:r>
              <a:rPr lang="en-US" sz="3200" dirty="0">
                <a:cs typeface="Arial" panose="020B0604020202020204" pitchFamily="34" charset="0"/>
              </a:rPr>
              <a:t>disregarded this necessity. </a:t>
            </a:r>
            <a:r>
              <a:rPr lang="en-US" sz="3200" dirty="0" smtClean="0">
                <a:cs typeface="Arial" panose="020B0604020202020204" pitchFamily="34" charset="0"/>
              </a:rPr>
              <a:t>In 2020, </a:t>
            </a:r>
            <a:r>
              <a:rPr lang="en-US" sz="3200" dirty="0">
                <a:cs typeface="Arial" panose="020B0604020202020204" pitchFamily="34" charset="0"/>
              </a:rPr>
              <a:t>Bill Gates, who invested </a:t>
            </a:r>
            <a:r>
              <a:rPr lang="en-US" sz="3200" dirty="0" smtClean="0">
                <a:cs typeface="Arial" panose="020B0604020202020204" pitchFamily="34" charset="0"/>
              </a:rPr>
              <a:t>millions of dollars into </a:t>
            </a:r>
            <a:r>
              <a:rPr lang="en-US" sz="3200" dirty="0">
                <a:cs typeface="Arial" panose="020B0604020202020204" pitchFamily="34" charset="0"/>
              </a:rPr>
              <a:t>diagnostics, </a:t>
            </a:r>
            <a:r>
              <a:rPr lang="en-US" sz="3200" dirty="0" smtClean="0">
                <a:cs typeface="Arial" panose="020B0604020202020204" pitchFamily="34" charset="0"/>
              </a:rPr>
              <a:t>stated </a:t>
            </a:r>
            <a:r>
              <a:rPr lang="en-US" sz="3200" dirty="0">
                <a:cs typeface="Arial" panose="020B0604020202020204" pitchFamily="34" charset="0"/>
              </a:rPr>
              <a:t>that </a:t>
            </a:r>
            <a:r>
              <a:rPr lang="en-US" sz="3200" i="1" dirty="0">
                <a:solidFill>
                  <a:srgbClr val="0000FF"/>
                </a:solidFill>
                <a:cs typeface="Arial" panose="020B0604020202020204" pitchFamily="34" charset="0"/>
              </a:rPr>
              <a:t>“… most COVID-19 tests in the US are 'completely </a:t>
            </a:r>
            <a:r>
              <a:rPr lang="en-US" sz="3200" i="1" dirty="0" smtClean="0">
                <a:solidFill>
                  <a:srgbClr val="0000FF"/>
                </a:solidFill>
                <a:cs typeface="Arial" panose="020B0604020202020204" pitchFamily="34" charset="0"/>
              </a:rPr>
              <a:t>garbage‘ </a:t>
            </a:r>
            <a:r>
              <a:rPr lang="en-US" sz="3200" dirty="0" smtClean="0">
                <a:solidFill>
                  <a:srgbClr val="0000FF"/>
                </a:solidFill>
                <a:cs typeface="Arial" panose="020B0604020202020204" pitchFamily="34" charset="0"/>
              </a:rPr>
              <a:t>” </a:t>
            </a:r>
            <a:r>
              <a:rPr lang="en-US" sz="3200" dirty="0" smtClean="0">
                <a:solidFill>
                  <a:srgbClr val="0000FF"/>
                </a:solidFill>
                <a:cs typeface="Arial" panose="020B0604020202020204" pitchFamily="34" charset="0"/>
              </a:rPr>
              <a:t>[</a:t>
            </a:r>
            <a:r>
              <a:rPr lang="en-US" sz="2400" dirty="0" smtClean="0">
                <a:solidFill>
                  <a:srgbClr val="0000FF"/>
                </a:solidFill>
                <a:cs typeface="Arial" panose="020B0604020202020204" pitchFamily="34" charset="0"/>
              </a:rPr>
              <a:t>1, 2</a:t>
            </a:r>
            <a:r>
              <a:rPr lang="en-US" sz="3200" dirty="0" smtClean="0">
                <a:solidFill>
                  <a:srgbClr val="0000FF"/>
                </a:solidFill>
                <a:cs typeface="Arial" panose="020B0604020202020204" pitchFamily="34" charset="0"/>
              </a:rPr>
              <a:t>]. </a:t>
            </a:r>
          </a:p>
          <a:p>
            <a:pPr algn="just"/>
            <a:r>
              <a:rPr lang="en-US" sz="3200" spc="70" dirty="0">
                <a:solidFill>
                  <a:srgbClr val="0000FF"/>
                </a:solidFill>
                <a:cs typeface="Arial" panose="020B0604020202020204" pitchFamily="34" charset="0"/>
              </a:rPr>
              <a:t>	</a:t>
            </a:r>
            <a:r>
              <a:rPr lang="en-US" sz="3200" spc="70" dirty="0" smtClean="0">
                <a:cs typeface="Arial" panose="020B0604020202020204" pitchFamily="34" charset="0"/>
              </a:rPr>
              <a:t>Rapid and accurate diagnostics is important for virtually all aspects of biological security. </a:t>
            </a:r>
            <a:r>
              <a:rPr lang="en-US" sz="3200" spc="70" dirty="0" smtClean="0"/>
              <a:t>We envision a </a:t>
            </a:r>
            <a:r>
              <a:rPr lang="en-US" sz="3200" spc="70" dirty="0" smtClean="0"/>
              <a:t>global </a:t>
            </a:r>
            <a:r>
              <a:rPr lang="en-US" sz="3200" spc="70" dirty="0" smtClean="0"/>
              <a:t>infrastructure </a:t>
            </a:r>
            <a:r>
              <a:rPr lang="en-US" sz="3200" spc="70" dirty="0" smtClean="0"/>
              <a:t>based </a:t>
            </a:r>
            <a:r>
              <a:rPr lang="en-US" sz="3200" spc="70" dirty="0" smtClean="0"/>
              <a:t>on </a:t>
            </a:r>
            <a:r>
              <a:rPr lang="en-US" sz="3200" spc="70" dirty="0" smtClean="0"/>
              <a:t>open </a:t>
            </a:r>
            <a:r>
              <a:rPr lang="en-US" sz="3200" spc="70" dirty="0" smtClean="0"/>
              <a:t>source </a:t>
            </a:r>
            <a:r>
              <a:rPr lang="en-US" sz="3200" spc="70" dirty="0" smtClean="0"/>
              <a:t>diagnostic platform </a:t>
            </a:r>
            <a:r>
              <a:rPr lang="en-US" sz="3200" spc="70" dirty="0" smtClean="0"/>
              <a:t>available to all research groups worldwide, as well as </a:t>
            </a:r>
            <a:r>
              <a:rPr lang="en-US" sz="3200" spc="70" dirty="0" smtClean="0"/>
              <a:t>affordable for </a:t>
            </a:r>
            <a:r>
              <a:rPr lang="en-US" sz="3200" spc="70" dirty="0" smtClean="0"/>
              <a:t>home-use </a:t>
            </a:r>
            <a:r>
              <a:rPr lang="en-US" sz="3200" spc="70" dirty="0" smtClean="0"/>
              <a:t>by general public. </a:t>
            </a:r>
            <a:endParaRPr lang="en-US" sz="3200" spc="70" dirty="0" smtClean="0"/>
          </a:p>
          <a:p>
            <a:pPr algn="just"/>
            <a:r>
              <a:rPr lang="en-US" sz="3200" spc="70" dirty="0"/>
              <a:t>	</a:t>
            </a:r>
            <a:r>
              <a:rPr lang="en-US" sz="3200" spc="70" dirty="0" smtClean="0"/>
              <a:t>TIRF Labs team pledges to make the TIRF </a:t>
            </a:r>
            <a:r>
              <a:rPr lang="en-US" sz="3200" spc="70" dirty="0"/>
              <a:t>Analytix </a:t>
            </a:r>
            <a:r>
              <a:rPr lang="en-US" sz="3200" spc="70" dirty="0" smtClean="0"/>
              <a:t>and i-Diagnostics </a:t>
            </a:r>
            <a:r>
              <a:rPr lang="en-US" sz="3200" spc="70" dirty="0"/>
              <a:t>and to </a:t>
            </a:r>
            <a:r>
              <a:rPr lang="en-US" sz="3200" spc="70" dirty="0" smtClean="0"/>
              <a:t>be such platforms available to all research </a:t>
            </a:r>
            <a:r>
              <a:rPr lang="en-US" sz="3200" spc="70" dirty="0" smtClean="0"/>
              <a:t>groups worldwide, as well as the </a:t>
            </a:r>
            <a:r>
              <a:rPr lang="en-US" sz="3200" spc="70" dirty="0" smtClean="0"/>
              <a:t>handheld devices for </a:t>
            </a:r>
            <a:r>
              <a:rPr lang="en-US" sz="3200" spc="70" dirty="0"/>
              <a:t>accurate, home-use tests </a:t>
            </a:r>
            <a:r>
              <a:rPr lang="en-US" sz="3200" spc="70" dirty="0" smtClean="0"/>
              <a:t>available for all. We </a:t>
            </a:r>
            <a:r>
              <a:rPr lang="en-US" sz="3200" spc="70" dirty="0" smtClean="0"/>
              <a:t>foresee that this non-profit </a:t>
            </a:r>
            <a:r>
              <a:rPr lang="en-US" sz="3200" spc="70" dirty="0"/>
              <a:t>project will </a:t>
            </a:r>
            <a:r>
              <a:rPr lang="en-US" sz="3200" spc="70" dirty="0" smtClean="0"/>
              <a:t>create the necessary infrastructure, prevent </a:t>
            </a:r>
            <a:r>
              <a:rPr lang="en-US" sz="3200" spc="70" dirty="0"/>
              <a:t>future epidemics and minimize the damage from existing diseases. </a:t>
            </a:r>
            <a:r>
              <a:rPr lang="en-US" sz="3200" spc="70" dirty="0" smtClean="0"/>
              <a:t>TIRF Labs team is </a:t>
            </a:r>
            <a:r>
              <a:rPr lang="en-US" sz="3200" spc="70" dirty="0"/>
              <a:t>uniquely positioned in </a:t>
            </a:r>
            <a:r>
              <a:rPr lang="en-US" sz="3200" spc="70" dirty="0" smtClean="0"/>
              <a:t>this </a:t>
            </a:r>
            <a:r>
              <a:rPr lang="en-US" sz="3200" spc="70" dirty="0"/>
              <a:t>area </a:t>
            </a:r>
            <a:r>
              <a:rPr lang="en-US" sz="3200" spc="70" dirty="0" smtClean="0"/>
              <a:t>and </a:t>
            </a:r>
            <a:r>
              <a:rPr lang="en-US" sz="3200" spc="70" dirty="0"/>
              <a:t>our way to give back to society is to create </a:t>
            </a:r>
            <a:r>
              <a:rPr lang="en-US" sz="3200" spc="70" dirty="0" smtClean="0"/>
              <a:t>such open </a:t>
            </a:r>
            <a:r>
              <a:rPr lang="en-US" sz="3200" spc="70" dirty="0"/>
              <a:t>source </a:t>
            </a:r>
            <a:r>
              <a:rPr lang="en-US" sz="3200" spc="70" dirty="0" smtClean="0"/>
              <a:t>platform </a:t>
            </a:r>
            <a:r>
              <a:rPr lang="en-US" sz="3200" spc="70" dirty="0"/>
              <a:t>for </a:t>
            </a:r>
            <a:r>
              <a:rPr lang="en-US" sz="3200" spc="70" dirty="0" smtClean="0"/>
              <a:t>global </a:t>
            </a:r>
            <a:r>
              <a:rPr lang="en-US" sz="3200" spc="70" dirty="0"/>
              <a:t>infrastructure of precision medicine, home-use diagnostics, single molecule biology, and </a:t>
            </a:r>
            <a:r>
              <a:rPr lang="en-US" sz="3200" spc="70" dirty="0" smtClean="0"/>
              <a:t>for rapid </a:t>
            </a:r>
            <a:r>
              <a:rPr lang="en-US" sz="3200" spc="70" dirty="0"/>
              <a:t>drug </a:t>
            </a:r>
            <a:r>
              <a:rPr lang="en-US" sz="3200" spc="70" dirty="0" smtClean="0"/>
              <a:t>screening.</a:t>
            </a:r>
            <a:endParaRPr lang="en-US" sz="3200" i="1" dirty="0">
              <a:cs typeface="Arial" panose="020B0604020202020204" pitchFamily="34" charset="0"/>
            </a:endParaRPr>
          </a:p>
        </p:txBody>
      </p:sp>
      <p:sp>
        <p:nvSpPr>
          <p:cNvPr id="7" name="TextBox 6">
            <a:extLst>
              <a:ext uri="{FF2B5EF4-FFF2-40B4-BE49-F238E27FC236}">
                <a16:creationId xmlns="" xmlns:a16="http://schemas.microsoft.com/office/drawing/2014/main" id="{C9AF4B3F-7861-49C4-AA55-E6DDB8B743AF}"/>
              </a:ext>
            </a:extLst>
          </p:cNvPr>
          <p:cNvSpPr txBox="1"/>
          <p:nvPr/>
        </p:nvSpPr>
        <p:spPr>
          <a:xfrm>
            <a:off x="2481262" y="545472"/>
            <a:ext cx="15240000" cy="1446550"/>
          </a:xfrm>
          <a:prstGeom prst="rect">
            <a:avLst/>
          </a:prstGeom>
          <a:noFill/>
        </p:spPr>
        <p:txBody>
          <a:bodyPr wrap="square">
            <a:spAutoFit/>
          </a:bodyPr>
          <a:lstStyle/>
          <a:p>
            <a:pPr algn="ctr"/>
            <a:r>
              <a:rPr lang="en-US" sz="4400" b="1" dirty="0" smtClean="0">
                <a:latin typeface="+mj-lt"/>
                <a:cs typeface="Arial" panose="020B0604020202020204" pitchFamily="34" charset="0"/>
              </a:rPr>
              <a:t>Global Infrastructure </a:t>
            </a:r>
            <a:r>
              <a:rPr lang="en-US" sz="4400" b="1" dirty="0">
                <a:latin typeface="+mj-lt"/>
                <a:cs typeface="Arial" panose="020B0604020202020204" pitchFamily="34" charset="0"/>
              </a:rPr>
              <a:t>for Biological </a:t>
            </a:r>
            <a:r>
              <a:rPr lang="en-US" sz="4400" b="1" dirty="0" smtClean="0">
                <a:latin typeface="+mj-lt"/>
                <a:cs typeface="Arial" panose="020B0604020202020204" pitchFamily="34" charset="0"/>
              </a:rPr>
              <a:t>Security </a:t>
            </a:r>
            <a:endParaRPr lang="en-US" sz="4400" b="1" dirty="0">
              <a:latin typeface="+mj-lt"/>
              <a:cs typeface="Arial" panose="020B0604020202020204" pitchFamily="34" charset="0"/>
            </a:endParaRPr>
          </a:p>
          <a:p>
            <a:pPr algn="ctr"/>
            <a:r>
              <a:rPr lang="en-US" sz="4400" b="1" dirty="0">
                <a:latin typeface="+mj-lt"/>
                <a:cs typeface="Arial" panose="020B0604020202020204" pitchFamily="34" charset="0"/>
              </a:rPr>
              <a:t>Is Necessary </a:t>
            </a:r>
            <a:r>
              <a:rPr lang="en-US" sz="4400" b="1" dirty="0" smtClean="0">
                <a:latin typeface="+mj-lt"/>
                <a:cs typeface="Arial" panose="020B0604020202020204" pitchFamily="34" charset="0"/>
              </a:rPr>
              <a:t>for Preventing </a:t>
            </a:r>
            <a:r>
              <a:rPr lang="en-US" sz="4400" b="1" dirty="0">
                <a:latin typeface="+mj-lt"/>
                <a:cs typeface="Arial" panose="020B0604020202020204" pitchFamily="34" charset="0"/>
              </a:rPr>
              <a:t>Pandemics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931257" y="292090"/>
            <a:ext cx="2172843" cy="2199526"/>
          </a:xfrm>
          <a:prstGeom prst="rect">
            <a:avLst/>
          </a:prstGeom>
        </p:spPr>
      </p:pic>
      <p:sp>
        <p:nvSpPr>
          <p:cNvPr id="2" name="Slide Number Placeholder 1"/>
          <p:cNvSpPr>
            <a:spLocks noGrp="1"/>
          </p:cNvSpPr>
          <p:nvPr>
            <p:ph type="sldNum" sz="quarter" idx="7"/>
          </p:nvPr>
        </p:nvSpPr>
        <p:spPr>
          <a:xfrm>
            <a:off x="18697575" y="10477341"/>
            <a:ext cx="527050" cy="565467"/>
          </a:xfrm>
        </p:spPr>
        <p:txBody>
          <a:bodyPr/>
          <a:lstStyle/>
          <a:p>
            <a:fld id="{B6F15528-21DE-4FAA-801E-634DDDAF4B2B}" type="slidenum">
              <a:rPr lang="en-US" smtClean="0"/>
              <a:t>2</a:t>
            </a:fld>
            <a:endParaRPr lang="en-US"/>
          </a:p>
        </p:txBody>
      </p:sp>
      <p:sp>
        <p:nvSpPr>
          <p:cNvPr id="8" name="TextBox 7">
            <a:extLst>
              <a:ext uri="{FF2B5EF4-FFF2-40B4-BE49-F238E27FC236}">
                <a16:creationId xmlns="" xmlns:a16="http://schemas.microsoft.com/office/drawing/2014/main"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064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TextBox 106">
            <a:extLst>
              <a:ext uri="{FF2B5EF4-FFF2-40B4-BE49-F238E27FC236}">
                <a16:creationId xmlns="" xmlns:a16="http://schemas.microsoft.com/office/drawing/2014/main" id="{C9AF4B3F-7861-49C4-AA55-E6DDB8B743AF}"/>
              </a:ext>
            </a:extLst>
          </p:cNvPr>
          <p:cNvSpPr txBox="1"/>
          <p:nvPr/>
        </p:nvSpPr>
        <p:spPr>
          <a:xfrm>
            <a:off x="5632450" y="701675"/>
            <a:ext cx="8433719" cy="769441"/>
          </a:xfrm>
          <a:prstGeom prst="rect">
            <a:avLst/>
          </a:prstGeom>
          <a:noFill/>
        </p:spPr>
        <p:txBody>
          <a:bodyPr wrap="square">
            <a:spAutoFit/>
          </a:bodyPr>
          <a:lstStyle/>
          <a:p>
            <a:r>
              <a:rPr lang="en-US" sz="4400" b="1" dirty="0">
                <a:solidFill>
                  <a:schemeClr val="accent1">
                    <a:lumMod val="50000"/>
                  </a:schemeClr>
                </a:solidFill>
                <a:latin typeface="+mj-lt"/>
                <a:cs typeface="Arial" panose="020B0604020202020204" pitchFamily="34" charset="0"/>
              </a:rPr>
              <a:t>Natural and Artificial Pandemics</a:t>
            </a:r>
          </a:p>
        </p:txBody>
      </p:sp>
      <p:sp>
        <p:nvSpPr>
          <p:cNvPr id="25" name="TextBox 24">
            <a:extLst>
              <a:ext uri="{FF2B5EF4-FFF2-40B4-BE49-F238E27FC236}">
                <a16:creationId xmlns="" xmlns:a16="http://schemas.microsoft.com/office/drawing/2014/main" id="{758005E1-AC31-4484-85D5-3231E00E5F84}"/>
              </a:ext>
            </a:extLst>
          </p:cNvPr>
          <p:cNvSpPr txBox="1"/>
          <p:nvPr/>
        </p:nvSpPr>
        <p:spPr>
          <a:xfrm>
            <a:off x="1251821" y="1749178"/>
            <a:ext cx="17791830" cy="5586145"/>
          </a:xfrm>
          <a:prstGeom prst="rect">
            <a:avLst/>
          </a:prstGeom>
          <a:noFill/>
        </p:spPr>
        <p:txBody>
          <a:bodyPr wrap="square">
            <a:spAutoFit/>
          </a:bodyPr>
          <a:lstStyle/>
          <a:p>
            <a:pPr algn="just" fontAlgn="auto">
              <a:spcBef>
                <a:spcPts val="0"/>
              </a:spcBef>
              <a:spcAft>
                <a:spcPts val="600"/>
              </a:spcAft>
              <a:defRPr/>
            </a:pPr>
            <a:r>
              <a:rPr lang="en-US" sz="2800" i="1" spc="70" dirty="0" smtClean="0">
                <a:solidFill>
                  <a:srgbClr val="244357"/>
                </a:solidFill>
                <a:cs typeface="Arial" panose="020B0604020202020204" pitchFamily="34" charset="0"/>
              </a:rPr>
              <a:t>	</a:t>
            </a:r>
            <a:r>
              <a:rPr lang="en-US" sz="3200" spc="70" dirty="0" smtClean="0">
                <a:solidFill>
                  <a:srgbClr val="244357"/>
                </a:solidFill>
                <a:cs typeface="Arial" panose="020B0604020202020204" pitchFamily="34" charset="0"/>
              </a:rPr>
              <a:t>Security </a:t>
            </a:r>
            <a:r>
              <a:rPr lang="en-US" sz="3200" spc="70" dirty="0">
                <a:solidFill>
                  <a:srgbClr val="244357"/>
                </a:solidFill>
                <a:cs typeface="Arial" panose="020B0604020202020204" pitchFamily="34" charset="0"/>
              </a:rPr>
              <a:t>experts concur that </a:t>
            </a:r>
            <a:r>
              <a:rPr lang="en-US" sz="3200" spc="70" dirty="0" smtClean="0">
                <a:solidFill>
                  <a:srgbClr val="244357"/>
                </a:solidFill>
                <a:cs typeface="Arial" panose="020B0604020202020204" pitchFamily="34" charset="0"/>
              </a:rPr>
              <a:t>naturally </a:t>
            </a:r>
            <a:r>
              <a:rPr lang="en-US" sz="3200" spc="70" dirty="0">
                <a:solidFill>
                  <a:srgbClr val="244357"/>
                </a:solidFill>
                <a:cs typeface="Arial" panose="020B0604020202020204" pitchFamily="34" charset="0"/>
              </a:rPr>
              <a:t>occurring and man-made pathogens impose one of the greatest threats on </a:t>
            </a:r>
            <a:r>
              <a:rPr lang="en-US" sz="3200" spc="70" dirty="0" smtClean="0">
                <a:solidFill>
                  <a:srgbClr val="244357"/>
                </a:solidFill>
                <a:cs typeface="Arial" panose="020B0604020202020204" pitchFamily="34" charset="0"/>
              </a:rPr>
              <a:t>humanity. Survival </a:t>
            </a:r>
            <a:r>
              <a:rPr lang="en-US" sz="3200" spc="70" dirty="0">
                <a:solidFill>
                  <a:srgbClr val="244357"/>
                </a:solidFill>
                <a:cs typeface="Arial" panose="020B0604020202020204" pitchFamily="34" charset="0"/>
              </a:rPr>
              <a:t>of humanity critically depends on our capability of controlling pandemics. </a:t>
            </a:r>
            <a:r>
              <a:rPr lang="en-US" sz="3200" spc="70" dirty="0" smtClean="0">
                <a:solidFill>
                  <a:srgbClr val="244357"/>
                </a:solidFill>
                <a:cs typeface="Arial" panose="020B0604020202020204" pitchFamily="34" charset="0"/>
              </a:rPr>
              <a:t>Recent COVID-19 </a:t>
            </a:r>
            <a:r>
              <a:rPr lang="en-US" sz="3200" spc="70" dirty="0">
                <a:solidFill>
                  <a:srgbClr val="244357"/>
                </a:solidFill>
                <a:cs typeface="Arial" panose="020B0604020202020204" pitchFamily="34" charset="0"/>
              </a:rPr>
              <a:t>killed ~7 </a:t>
            </a:r>
            <a:r>
              <a:rPr lang="en-US" sz="3200" spc="70" dirty="0" smtClean="0">
                <a:solidFill>
                  <a:srgbClr val="244357"/>
                </a:solidFill>
                <a:cs typeface="Arial" panose="020B0604020202020204" pitchFamily="34" charset="0"/>
              </a:rPr>
              <a:t>millions. </a:t>
            </a:r>
            <a:r>
              <a:rPr lang="en-US" sz="3200" spc="70" dirty="0">
                <a:solidFill>
                  <a:srgbClr val="244357"/>
                </a:solidFill>
                <a:cs typeface="Arial" panose="020B0604020202020204" pitchFamily="34" charset="0"/>
              </a:rPr>
              <a:t>In 1918, the Spanish flu killed ~50 millions, more than WW1, WW2, Korean, and Vietnam wars combined. </a:t>
            </a:r>
            <a:endParaRPr lang="en-US" sz="3200" spc="70" dirty="0" smtClean="0">
              <a:solidFill>
                <a:srgbClr val="244357"/>
              </a:solidFill>
              <a:cs typeface="Arial" panose="020B0604020202020204" pitchFamily="34" charset="0"/>
            </a:endParaRPr>
          </a:p>
          <a:p>
            <a:pPr algn="just" fontAlgn="auto">
              <a:spcBef>
                <a:spcPts val="0"/>
              </a:spcBef>
              <a:spcAft>
                <a:spcPts val="600"/>
              </a:spcAft>
              <a:defRPr/>
            </a:pPr>
            <a:r>
              <a:rPr lang="en-US" altLang="en-US" sz="3200" spc="70" dirty="0" smtClean="0">
                <a:solidFill>
                  <a:srgbClr val="244357"/>
                </a:solidFill>
                <a:cs typeface="Arial" panose="020B0604020202020204" pitchFamily="34" charset="0"/>
              </a:rPr>
              <a:t>	Biotechnologies </a:t>
            </a:r>
            <a:r>
              <a:rPr lang="en-US" altLang="en-US" sz="3200" spc="70" dirty="0" smtClean="0">
                <a:solidFill>
                  <a:srgbClr val="244357"/>
                </a:solidFill>
                <a:cs typeface="Arial" panose="020B0604020202020204" pitchFamily="34" charset="0"/>
              </a:rPr>
              <a:t>have provided greatly </a:t>
            </a:r>
            <a:r>
              <a:rPr lang="en-US" altLang="en-US" sz="3200" spc="70" dirty="0" smtClean="0">
                <a:solidFill>
                  <a:srgbClr val="244357"/>
                </a:solidFill>
                <a:cs typeface="Arial" panose="020B0604020202020204" pitchFamily="34" charset="0"/>
              </a:rPr>
              <a:t>to prosperity of mankind. However, they </a:t>
            </a:r>
            <a:r>
              <a:rPr lang="en-US" altLang="en-US" sz="3200" spc="70" dirty="0" smtClean="0">
                <a:solidFill>
                  <a:srgbClr val="244357"/>
                </a:solidFill>
                <a:cs typeface="Arial" panose="020B0604020202020204" pitchFamily="34" charset="0"/>
              </a:rPr>
              <a:t>come </a:t>
            </a:r>
            <a:r>
              <a:rPr lang="en-US" altLang="en-US" sz="3200" spc="70" dirty="0" smtClean="0">
                <a:solidFill>
                  <a:srgbClr val="244357"/>
                </a:solidFill>
                <a:cs typeface="Arial" panose="020B0604020202020204" pitchFamily="34" charset="0"/>
              </a:rPr>
              <a:t>with the risks of humanity self-eradication. Bioprinting will </a:t>
            </a:r>
            <a:r>
              <a:rPr lang="en-US" altLang="en-US" sz="3200" spc="70" dirty="0">
                <a:solidFill>
                  <a:srgbClr val="244357"/>
                </a:solidFill>
                <a:cs typeface="Arial" panose="020B0604020202020204" pitchFamily="34" charset="0"/>
              </a:rPr>
              <a:t>be soon available to millions. </a:t>
            </a:r>
            <a:r>
              <a:rPr lang="en-US" altLang="en-US" sz="3200" spc="70" dirty="0" smtClean="0">
                <a:solidFill>
                  <a:srgbClr val="244357"/>
                </a:solidFill>
                <a:cs typeface="Arial" panose="020B0604020202020204" pitchFamily="34" charset="0"/>
              </a:rPr>
              <a:t>A. </a:t>
            </a:r>
            <a:r>
              <a:rPr lang="en-US" sz="3200" spc="70" dirty="0" smtClean="0">
                <a:solidFill>
                  <a:srgbClr val="244357"/>
                </a:solidFill>
                <a:cs typeface="Arial" panose="020B0604020202020204" pitchFamily="34" charset="0"/>
              </a:rPr>
              <a:t>Turchin </a:t>
            </a:r>
            <a:r>
              <a:rPr lang="en-US" sz="3200" spc="70" dirty="0">
                <a:solidFill>
                  <a:srgbClr val="244357"/>
                </a:solidFill>
                <a:cs typeface="Arial" panose="020B0604020202020204" pitchFamily="34" charset="0"/>
              </a:rPr>
              <a:t>et al. (2018</a:t>
            </a:r>
            <a:r>
              <a:rPr lang="en-US" sz="3200" spc="70" dirty="0" smtClean="0">
                <a:solidFill>
                  <a:srgbClr val="244357"/>
                </a:solidFill>
                <a:cs typeface="Arial" panose="020B0604020202020204" pitchFamily="34" charset="0"/>
              </a:rPr>
              <a:t>) in the paper “</a:t>
            </a:r>
            <a:r>
              <a:rPr lang="en-US" sz="3200" i="1" spc="70" dirty="0" smtClean="0">
                <a:solidFill>
                  <a:srgbClr val="244357"/>
                </a:solidFill>
                <a:cs typeface="Arial" panose="020B0604020202020204" pitchFamily="34" charset="0"/>
              </a:rPr>
              <a:t>Artificial Multi-pandemic… Catastrophic Risk…” (</a:t>
            </a:r>
            <a:r>
              <a:rPr lang="en-US" sz="3200" i="1" spc="70" dirty="0" smtClean="0">
                <a:solidFill>
                  <a:srgbClr val="0000FF"/>
                </a:solidFill>
                <a:cs typeface="Arial" panose="020B0604020202020204" pitchFamily="34" charset="0"/>
              </a:rPr>
              <a:t>ref.</a:t>
            </a:r>
            <a:r>
              <a:rPr lang="en-US" sz="3200" i="1" dirty="0" smtClean="0">
                <a:solidFill>
                  <a:srgbClr val="0000FF"/>
                </a:solidFill>
                <a:cs typeface="Arial" panose="020B0604020202020204" pitchFamily="34" charset="0"/>
              </a:rPr>
              <a:t> [3] slide </a:t>
            </a:r>
            <a:r>
              <a:rPr lang="en-US" sz="3200" i="1" dirty="0" smtClean="0">
                <a:solidFill>
                  <a:srgbClr val="0000FF"/>
                </a:solidFill>
                <a:cs typeface="Arial" panose="020B0604020202020204" pitchFamily="34" charset="0"/>
              </a:rPr>
              <a:t>16</a:t>
            </a:r>
            <a:r>
              <a:rPr lang="en-US" sz="3200" i="1" dirty="0" smtClean="0">
                <a:solidFill>
                  <a:schemeClr val="accent1">
                    <a:lumMod val="50000"/>
                  </a:schemeClr>
                </a:solidFill>
                <a:cs typeface="Arial" panose="020B0604020202020204" pitchFamily="34" charset="0"/>
              </a:rPr>
              <a:t>)</a:t>
            </a:r>
            <a:r>
              <a:rPr lang="en-US" sz="3200" spc="70" dirty="0" smtClean="0">
                <a:solidFill>
                  <a:srgbClr val="244357"/>
                </a:solidFill>
                <a:cs typeface="Arial" panose="020B0604020202020204" pitchFamily="34" charset="0"/>
              </a:rPr>
              <a:t> </a:t>
            </a:r>
            <a:r>
              <a:rPr lang="en-US" sz="3200" spc="70" dirty="0" smtClean="0">
                <a:solidFill>
                  <a:srgbClr val="244357"/>
                </a:solidFill>
                <a:cs typeface="Arial" panose="020B0604020202020204" pitchFamily="34" charset="0"/>
              </a:rPr>
              <a:t>assumes that biohackers, likely teenagers, will be the </a:t>
            </a:r>
            <a:r>
              <a:rPr lang="en-US" sz="3200" spc="70" dirty="0">
                <a:solidFill>
                  <a:srgbClr val="244357"/>
                </a:solidFill>
                <a:cs typeface="Arial" panose="020B0604020202020204" pitchFamily="34" charset="0"/>
              </a:rPr>
              <a:t>most likely source of </a:t>
            </a:r>
            <a:r>
              <a:rPr lang="en-US" sz="3200" spc="70" dirty="0" smtClean="0">
                <a:solidFill>
                  <a:srgbClr val="244357"/>
                </a:solidFill>
                <a:cs typeface="Arial" panose="020B0604020202020204" pitchFamily="34" charset="0"/>
              </a:rPr>
              <a:t>new pathogens </a:t>
            </a:r>
            <a:r>
              <a:rPr lang="en-US" sz="3200" spc="70" dirty="0">
                <a:solidFill>
                  <a:srgbClr val="244357"/>
                </a:solidFill>
                <a:cs typeface="Arial" panose="020B0604020202020204" pitchFamily="34" charset="0"/>
              </a:rPr>
              <a:t>capable of </a:t>
            </a:r>
            <a:r>
              <a:rPr lang="en-US" sz="3200" spc="70" dirty="0" smtClean="0">
                <a:solidFill>
                  <a:srgbClr val="244357"/>
                </a:solidFill>
                <a:cs typeface="Arial" panose="020B0604020202020204" pitchFamily="34" charset="0"/>
              </a:rPr>
              <a:t>causing global </a:t>
            </a:r>
            <a:r>
              <a:rPr lang="en-US" sz="3200" spc="70" dirty="0" smtClean="0">
                <a:solidFill>
                  <a:srgbClr val="244357"/>
                </a:solidFill>
                <a:cs typeface="Arial" panose="020B0604020202020204" pitchFamily="34" charset="0"/>
              </a:rPr>
              <a:t>biological catastrophe. Prevention of </a:t>
            </a:r>
            <a:r>
              <a:rPr lang="en-US" sz="3200" spc="70" dirty="0" smtClean="0">
                <a:solidFill>
                  <a:srgbClr val="244357"/>
                </a:solidFill>
                <a:cs typeface="Arial" panose="020B0604020202020204" pitchFamily="34" charset="0"/>
              </a:rPr>
              <a:t>pandemics </a:t>
            </a:r>
            <a:r>
              <a:rPr lang="en-US" sz="3200" spc="70" dirty="0" smtClean="0">
                <a:solidFill>
                  <a:srgbClr val="244357"/>
                </a:solidFill>
                <a:cs typeface="Arial" panose="020B0604020202020204" pitchFamily="34" charset="0"/>
              </a:rPr>
              <a:t>requires proactive </a:t>
            </a:r>
            <a:r>
              <a:rPr lang="en-US" sz="3200" spc="70" dirty="0">
                <a:solidFill>
                  <a:srgbClr val="244357"/>
                </a:solidFill>
                <a:cs typeface="Arial" panose="020B0604020202020204" pitchFamily="34" charset="0"/>
              </a:rPr>
              <a:t>steps that include early </a:t>
            </a:r>
            <a:r>
              <a:rPr lang="en-US" sz="3200" spc="70" dirty="0" smtClean="0">
                <a:solidFill>
                  <a:srgbClr val="244357"/>
                </a:solidFill>
                <a:cs typeface="Arial" panose="020B0604020202020204" pitchFamily="34" charset="0"/>
              </a:rPr>
              <a:t>diagnosing. </a:t>
            </a:r>
            <a:r>
              <a:rPr lang="en-US" sz="3200" spc="70" dirty="0" smtClean="0">
                <a:solidFill>
                  <a:srgbClr val="244357"/>
                </a:solidFill>
                <a:cs typeface="Arial" panose="020B0604020202020204" pitchFamily="34" charset="0"/>
              </a:rPr>
              <a:t>However</a:t>
            </a:r>
            <a:r>
              <a:rPr lang="en-US" sz="3200" spc="70" dirty="0">
                <a:solidFill>
                  <a:srgbClr val="244357"/>
                </a:solidFill>
                <a:cs typeface="Arial" panose="020B0604020202020204" pitchFamily="34" charset="0"/>
              </a:rPr>
              <a:t>, </a:t>
            </a:r>
            <a:r>
              <a:rPr lang="en-US" sz="3200" spc="70" dirty="0" smtClean="0">
                <a:solidFill>
                  <a:srgbClr val="244357"/>
                </a:solidFill>
                <a:cs typeface="Arial" panose="020B0604020202020204" pitchFamily="34" charset="0"/>
              </a:rPr>
              <a:t>current </a:t>
            </a:r>
            <a:r>
              <a:rPr lang="en-US" sz="3200" spc="70" dirty="0" smtClean="0">
                <a:solidFill>
                  <a:srgbClr val="244357"/>
                </a:solidFill>
                <a:cs typeface="Arial" panose="020B0604020202020204" pitchFamily="34" charset="0"/>
              </a:rPr>
              <a:t>diagnostic </a:t>
            </a:r>
            <a:r>
              <a:rPr lang="en-US" sz="3200" spc="70" dirty="0">
                <a:solidFill>
                  <a:srgbClr val="244357"/>
                </a:solidFill>
                <a:cs typeface="Arial" panose="020B0604020202020204" pitchFamily="34" charset="0"/>
              </a:rPr>
              <a:t>tests </a:t>
            </a:r>
            <a:r>
              <a:rPr lang="en-US" sz="3200" spc="70" dirty="0" smtClean="0">
                <a:solidFill>
                  <a:srgbClr val="244357"/>
                </a:solidFill>
                <a:cs typeface="Arial" panose="020B0604020202020204" pitchFamily="34" charset="0"/>
              </a:rPr>
              <a:t>are </a:t>
            </a:r>
            <a:r>
              <a:rPr lang="en-US" sz="3200" spc="70" dirty="0">
                <a:solidFill>
                  <a:srgbClr val="244357"/>
                </a:solidFill>
                <a:cs typeface="Arial" panose="020B0604020202020204" pitchFamily="34" charset="0"/>
              </a:rPr>
              <a:t>too </a:t>
            </a:r>
            <a:r>
              <a:rPr lang="en-US" sz="3200" spc="70" dirty="0" smtClean="0">
                <a:solidFill>
                  <a:srgbClr val="244357"/>
                </a:solidFill>
                <a:cs typeface="Arial" panose="020B0604020202020204" pitchFamily="34" charset="0"/>
              </a:rPr>
              <a:t>slow and too inaccurate. i-Diagnostics – precision tests for home-use will solve these problems.</a:t>
            </a:r>
            <a:r>
              <a:rPr lang="en-US" sz="2800" spc="69" dirty="0">
                <a:solidFill>
                  <a:srgbClr val="244357"/>
                </a:solidFill>
              </a:rPr>
              <a:t>		</a:t>
            </a:r>
          </a:p>
        </p:txBody>
      </p:sp>
      <p:sp>
        <p:nvSpPr>
          <p:cNvPr id="3" name="TextBox 2">
            <a:extLst>
              <a:ext uri="{FF2B5EF4-FFF2-40B4-BE49-F238E27FC236}">
                <a16:creationId xmlns="" xmlns:a16="http://schemas.microsoft.com/office/drawing/2014/main" id="{932C0584-0C88-41CC-904C-058117C3F689}"/>
              </a:ext>
            </a:extLst>
          </p:cNvPr>
          <p:cNvSpPr txBox="1"/>
          <p:nvPr/>
        </p:nvSpPr>
        <p:spPr>
          <a:xfrm>
            <a:off x="6394450" y="7417455"/>
            <a:ext cx="7162800" cy="523220"/>
          </a:xfrm>
          <a:prstGeom prst="rect">
            <a:avLst/>
          </a:prstGeom>
          <a:noFill/>
        </p:spPr>
        <p:txBody>
          <a:bodyPr wrap="square">
            <a:spAutoFit/>
          </a:bodyPr>
          <a:lstStyle/>
          <a:p>
            <a:pPr algn="l"/>
            <a:r>
              <a:rPr lang="en-US" sz="2800" b="1" dirty="0">
                <a:solidFill>
                  <a:schemeClr val="accent1">
                    <a:lumMod val="50000"/>
                  </a:schemeClr>
                </a:solidFill>
                <a:latin typeface="Arial" panose="020B0604020202020204" pitchFamily="34" charset="0"/>
                <a:cs typeface="Arial" panose="020B0604020202020204" pitchFamily="34" charset="0"/>
              </a:rPr>
              <a:t>Problems with the Current Diagnostics</a:t>
            </a:r>
          </a:p>
        </p:txBody>
      </p:sp>
      <p:grpSp>
        <p:nvGrpSpPr>
          <p:cNvPr id="2" name="Group 1"/>
          <p:cNvGrpSpPr/>
          <p:nvPr/>
        </p:nvGrpSpPr>
        <p:grpSpPr>
          <a:xfrm>
            <a:off x="1470567" y="7918551"/>
            <a:ext cx="16658683" cy="2536724"/>
            <a:chOff x="1470567" y="7625657"/>
            <a:chExt cx="16658683" cy="2536724"/>
          </a:xfrm>
        </p:grpSpPr>
        <p:sp>
          <p:nvSpPr>
            <p:cNvPr id="9" name="TextBox 8">
              <a:extLst>
                <a:ext uri="{FF2B5EF4-FFF2-40B4-BE49-F238E27FC236}">
                  <a16:creationId xmlns="" xmlns:a16="http://schemas.microsoft.com/office/drawing/2014/main" id="{F123ED57-D8AF-4B3D-AA78-3DD228C25CB2}"/>
                </a:ext>
              </a:extLst>
            </p:cNvPr>
            <p:cNvSpPr txBox="1"/>
            <p:nvPr/>
          </p:nvSpPr>
          <p:spPr>
            <a:xfrm>
              <a:off x="1470567" y="8923446"/>
              <a:ext cx="3886200" cy="1200329"/>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expensive</a:t>
              </a:r>
            </a:p>
            <a:p>
              <a:pPr algn="ctr"/>
              <a:r>
                <a:rPr lang="en-US" sz="2400" spc="52" dirty="0" smtClean="0">
                  <a:solidFill>
                    <a:srgbClr val="244357"/>
                  </a:solidFill>
                  <a:latin typeface="Arial" panose="020B0604020202020204" pitchFamily="34" charset="0"/>
                  <a:cs typeface="Arial" panose="020B0604020202020204" pitchFamily="34" charset="0"/>
                </a:rPr>
                <a:t>In 2020 </a:t>
              </a:r>
              <a:r>
                <a:rPr lang="en-US" sz="2400" spc="52" dirty="0">
                  <a:solidFill>
                    <a:srgbClr val="244357"/>
                  </a:solidFill>
                  <a:latin typeface="Arial" panose="020B0604020202020204" pitchFamily="34" charset="0"/>
                  <a:cs typeface="Arial" panose="020B0604020202020204" pitchFamily="34" charset="0"/>
                </a:rPr>
                <a:t>PCR </a:t>
              </a:r>
              <a:r>
                <a:rPr lang="en-US" sz="2400" spc="52" dirty="0" smtClean="0">
                  <a:solidFill>
                    <a:srgbClr val="244357"/>
                  </a:solidFill>
                  <a:latin typeface="Arial" panose="020B0604020202020204" pitchFamily="34" charset="0"/>
                  <a:cs typeface="Arial" panose="020B0604020202020204" pitchFamily="34" charset="0"/>
                </a:rPr>
                <a:t>tests </a:t>
              </a:r>
              <a:r>
                <a:rPr lang="en-US" sz="2400" spc="52" dirty="0">
                  <a:solidFill>
                    <a:srgbClr val="244357"/>
                  </a:solidFill>
                  <a:latin typeface="Arial" panose="020B0604020202020204" pitchFamily="34" charset="0"/>
                  <a:cs typeface="Arial" panose="020B0604020202020204" pitchFamily="34" charset="0"/>
                </a:rPr>
                <a:t>for COVID-19 </a:t>
              </a:r>
              <a:r>
                <a:rPr lang="en-US" sz="2400" spc="52" dirty="0" smtClean="0">
                  <a:solidFill>
                    <a:srgbClr val="244357"/>
                  </a:solidFill>
                  <a:latin typeface="Arial" panose="020B0604020202020204" pitchFamily="34" charset="0"/>
                  <a:cs typeface="Arial" panose="020B0604020202020204" pitchFamily="34" charset="0"/>
                </a:rPr>
                <a:t>cost </a:t>
              </a:r>
              <a:r>
                <a:rPr lang="en-US" sz="2400" spc="52" dirty="0">
                  <a:solidFill>
                    <a:srgbClr val="244357"/>
                  </a:solidFill>
                  <a:latin typeface="Arial" panose="020B0604020202020204" pitchFamily="34" charset="0"/>
                  <a:cs typeface="Arial" panose="020B0604020202020204" pitchFamily="34" charset="0"/>
                </a:rPr>
                <a:t>$1,800.</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E9EBE287-3AAA-4312-97EA-DCBCCF677994}"/>
                </a:ext>
              </a:extLst>
            </p:cNvPr>
            <p:cNvSpPr txBox="1"/>
            <p:nvPr/>
          </p:nvSpPr>
          <p:spPr>
            <a:xfrm>
              <a:off x="7327039" y="8868522"/>
              <a:ext cx="4782411"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slow</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In the US, average turnaround time is 1-3 days. </a:t>
              </a:r>
              <a:endParaRPr lang="en-US" sz="2400" spc="52" dirty="0">
                <a:solidFill>
                  <a:srgbClr val="244357"/>
                </a:solidFill>
                <a:latin typeface="Roboto"/>
                <a:cs typeface="+mn-cs"/>
              </a:endParaRPr>
            </a:p>
          </p:txBody>
        </p:sp>
        <p:sp>
          <p:nvSpPr>
            <p:cNvPr id="7" name="TextBox 6">
              <a:extLst>
                <a:ext uri="{FF2B5EF4-FFF2-40B4-BE49-F238E27FC236}">
                  <a16:creationId xmlns="" xmlns:a16="http://schemas.microsoft.com/office/drawing/2014/main" id="{1749C86D-EAFF-4B6B-97D6-F806DF8B539A}"/>
                </a:ext>
              </a:extLst>
            </p:cNvPr>
            <p:cNvSpPr txBox="1"/>
            <p:nvPr/>
          </p:nvSpPr>
          <p:spPr>
            <a:xfrm>
              <a:off x="13557250" y="8931275"/>
              <a:ext cx="4572000"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inaccurate</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Too high rate of </a:t>
              </a:r>
              <a:r>
                <a:rPr lang="en-US" sz="2400" spc="52" dirty="0" smtClean="0">
                  <a:solidFill>
                    <a:srgbClr val="244357"/>
                  </a:solidFill>
                  <a:latin typeface="Arial" panose="020B0604020202020204" pitchFamily="34" charset="0"/>
                  <a:cs typeface="Arial" panose="020B0604020202020204" pitchFamily="34" charset="0"/>
                </a:rPr>
                <a:t>false-negative </a:t>
              </a:r>
              <a:r>
                <a:rPr lang="en-US" sz="2400" spc="52" dirty="0">
                  <a:solidFill>
                    <a:srgbClr val="244357"/>
                  </a:solidFill>
                  <a:latin typeface="Arial" panose="020B0604020202020204" pitchFamily="34" charset="0"/>
                  <a:cs typeface="Arial" panose="020B0604020202020204" pitchFamily="34" charset="0"/>
                </a:rPr>
                <a:t>and </a:t>
              </a:r>
              <a:r>
                <a:rPr lang="en-US" sz="2400" spc="52" dirty="0" smtClean="0">
                  <a:solidFill>
                    <a:srgbClr val="244357"/>
                  </a:solidFill>
                  <a:latin typeface="Arial" panose="020B0604020202020204" pitchFamily="34" charset="0"/>
                  <a:cs typeface="Arial" panose="020B0604020202020204" pitchFamily="34" charset="0"/>
                </a:rPr>
                <a:t>false-positive </a:t>
              </a:r>
              <a:r>
                <a:rPr lang="en-US" sz="2400" spc="52" dirty="0">
                  <a:solidFill>
                    <a:srgbClr val="244357"/>
                  </a:solidFill>
                  <a:latin typeface="Arial" panose="020B0604020202020204" pitchFamily="34" charset="0"/>
                  <a:cs typeface="Arial" panose="020B0604020202020204" pitchFamily="34" charset="0"/>
                </a:rPr>
                <a:t>results.</a:t>
              </a:r>
            </a:p>
          </p:txBody>
        </p:sp>
        <p:pic>
          <p:nvPicPr>
            <p:cNvPr id="13" name="Picture 13">
              <a:extLst>
                <a:ext uri="{FF2B5EF4-FFF2-40B4-BE49-F238E27FC236}">
                  <a16:creationId xmlns="" xmlns:a16="http://schemas.microsoft.com/office/drawing/2014/main" id="{CAA03C1B-9867-435C-BC07-83206977803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587" y="794473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a:extLst>
                <a:ext uri="{FF2B5EF4-FFF2-40B4-BE49-F238E27FC236}">
                  <a16:creationId xmlns="" xmlns:a16="http://schemas.microsoft.com/office/drawing/2014/main" id="{8936FF52-377F-4A28-B254-0BB0860B7E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96732" y="7698478"/>
              <a:ext cx="1160118" cy="116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a:extLst>
                <a:ext uri="{FF2B5EF4-FFF2-40B4-BE49-F238E27FC236}">
                  <a16:creationId xmlns="" xmlns:a16="http://schemas.microsoft.com/office/drawing/2014/main" id="{58365FC3-3D45-4BFC-8066-2EA44D890C00}"/>
                </a:ext>
              </a:extLst>
            </p:cNvPr>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298646" y="7625657"/>
              <a:ext cx="1230404" cy="122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 xmlns:a16="http://schemas.microsoft.com/office/drawing/2014/main" id="{7A39909F-8C1A-4AF9-BC57-614B6E0936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7985" y="7953676"/>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 xmlns:a16="http://schemas.microsoft.com/office/drawing/2014/main" id="{97A86DE3-ABAB-41F7-A568-3BF1610329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4383" y="793582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
        <p:nvSpPr>
          <p:cNvPr id="20" name="Slide Number Placeholder 1"/>
          <p:cNvSpPr>
            <a:spLocks noGrp="1"/>
          </p:cNvSpPr>
          <p:nvPr>
            <p:ph type="sldNum" sz="quarter" idx="7"/>
          </p:nvPr>
        </p:nvSpPr>
        <p:spPr>
          <a:xfrm>
            <a:off x="18697575" y="10477341"/>
            <a:ext cx="527050" cy="565467"/>
          </a:xfrm>
        </p:spPr>
        <p:txBody>
          <a:bodyPr/>
          <a:lstStyle/>
          <a:p>
            <a:fld id="{B6F15528-21DE-4FAA-801E-634DDDAF4B2B}" type="slidenum">
              <a:rPr lang="en-US" smtClean="0"/>
              <a:t>3</a:t>
            </a:fld>
            <a:endParaRPr lang="en-US"/>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18788"/>
          <a:stretch/>
        </p:blipFill>
        <p:spPr>
          <a:xfrm>
            <a:off x="-229209" y="371353"/>
            <a:ext cx="2172843" cy="2199526"/>
          </a:xfrm>
          <a:prstGeom prst="rect">
            <a:avLst/>
          </a:prstGeom>
        </p:spPr>
      </p:pic>
    </p:spTree>
    <p:extLst>
      <p:ext uri="{BB962C8B-B14F-4D97-AF65-F5344CB8AC3E}">
        <p14:creationId xmlns:p14="http://schemas.microsoft.com/office/powerpoint/2010/main" val="256533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3162C0F-46AF-4012-BB14-1804E3F5AE74}"/>
              </a:ext>
            </a:extLst>
          </p:cNvPr>
          <p:cNvSpPr txBox="1"/>
          <p:nvPr/>
        </p:nvSpPr>
        <p:spPr>
          <a:xfrm>
            <a:off x="1488769" y="1997075"/>
            <a:ext cx="17618958" cy="4524315"/>
          </a:xfrm>
          <a:prstGeom prst="rect">
            <a:avLst/>
          </a:prstGeom>
          <a:noFill/>
        </p:spPr>
        <p:txBody>
          <a:bodyPr wrap="square">
            <a:spAutoFit/>
          </a:bodyPr>
          <a:lstStyle/>
          <a:p>
            <a:pPr algn="just"/>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cs typeface="Arial" panose="020B0604020202020204" pitchFamily="34" charset="0"/>
              </a:rPr>
              <a:t>TIRF </a:t>
            </a:r>
            <a:r>
              <a:rPr lang="en-US" sz="3200" spc="70" dirty="0" smtClean="0">
                <a:cs typeface="Arial" panose="020B0604020202020204" pitchFamily="34" charset="0"/>
              </a:rPr>
              <a:t>Labs </a:t>
            </a:r>
            <a:r>
              <a:rPr lang="en-US" sz="3200" spc="70" dirty="0" smtClean="0">
                <a:cs typeface="Arial" panose="020B0604020202020204" pitchFamily="34" charset="0"/>
              </a:rPr>
              <a:t>was </a:t>
            </a:r>
            <a:r>
              <a:rPr lang="en-US" sz="3200" spc="70" dirty="0">
                <a:cs typeface="Arial" panose="020B0604020202020204" pitchFamily="34" charset="0"/>
              </a:rPr>
              <a:t>founded by an internationally recognized expert in </a:t>
            </a:r>
            <a:r>
              <a:rPr lang="en-US" sz="3200" spc="70" dirty="0" smtClean="0">
                <a:cs typeface="Arial" panose="020B0604020202020204" pitchFamily="34" charset="0"/>
              </a:rPr>
              <a:t>the area of CBRNE security, Dr</a:t>
            </a:r>
            <a:r>
              <a:rPr lang="en-US" sz="3200" spc="70" dirty="0">
                <a:cs typeface="Arial" panose="020B0604020202020204" pitchFamily="34" charset="0"/>
              </a:rPr>
              <a:t>. Alexander </a:t>
            </a:r>
            <a:r>
              <a:rPr lang="en-US" sz="3200" spc="70" dirty="0" smtClean="0">
                <a:cs typeface="Arial" panose="020B0604020202020204" pitchFamily="34" charset="0"/>
              </a:rPr>
              <a:t>Asanov. He</a:t>
            </a:r>
            <a:r>
              <a:rPr lang="en-US" sz="3200" dirty="0" smtClean="0">
                <a:cs typeface="Arial" panose="020B0604020202020204" pitchFamily="34" charset="0"/>
              </a:rPr>
              <a:t> </a:t>
            </a:r>
            <a:r>
              <a:rPr lang="en-US" sz="3200" dirty="0">
                <a:cs typeface="Arial" panose="020B0604020202020204" pitchFamily="34" charset="0"/>
              </a:rPr>
              <a:t>invented </a:t>
            </a:r>
            <a:r>
              <a:rPr lang="en-US" sz="3200" dirty="0" smtClean="0">
                <a:cs typeface="Arial" panose="020B0604020202020204" pitchFamily="34" charset="0"/>
              </a:rPr>
              <a:t>the i-Diagnostics </a:t>
            </a:r>
            <a:r>
              <a:rPr lang="en-US" sz="3200" dirty="0">
                <a:cs typeface="Arial" panose="020B0604020202020204" pitchFamily="34" charset="0"/>
              </a:rPr>
              <a:t>and TIRF Analytix platform technologies that </a:t>
            </a:r>
            <a:r>
              <a:rPr lang="en-US" sz="3200" dirty="0" smtClean="0">
                <a:cs typeface="Arial" panose="020B0604020202020204" pitchFamily="34" charset="0"/>
              </a:rPr>
              <a:t>are uniquely well-suited </a:t>
            </a:r>
            <a:r>
              <a:rPr lang="en-US" sz="3200" dirty="0">
                <a:cs typeface="Arial" panose="020B0604020202020204" pitchFamily="34" charset="0"/>
              </a:rPr>
              <a:t>for the envisioned biosafety infrastructure.</a:t>
            </a:r>
            <a:r>
              <a:rPr lang="en-US" sz="3200" spc="70" dirty="0">
                <a:cs typeface="Arial" panose="020B0604020202020204" pitchFamily="34" charset="0"/>
              </a:rPr>
              <a:t> In 1999-2018, Alexander served as the Principal Investigator on BAA and SBIR grants awarded by the US </a:t>
            </a:r>
            <a:r>
              <a:rPr lang="en-US" sz="3200" spc="70" dirty="0" smtClean="0">
                <a:cs typeface="Arial" panose="020B0604020202020204" pitchFamily="34" charset="0"/>
              </a:rPr>
              <a:t>government </a:t>
            </a:r>
            <a:r>
              <a:rPr lang="en-US" sz="3200" spc="70" dirty="0">
                <a:cs typeface="Arial" panose="020B0604020202020204" pitchFamily="34" charset="0"/>
              </a:rPr>
              <a:t>totaling $4.3M. He assembled a team of scientists and </a:t>
            </a:r>
            <a:r>
              <a:rPr lang="en-US" sz="3200" spc="70" dirty="0" smtClean="0">
                <a:cs typeface="Arial" panose="020B0604020202020204" pitchFamily="34" charset="0"/>
              </a:rPr>
              <a:t>engineers and </a:t>
            </a:r>
            <a:r>
              <a:rPr lang="en-US" sz="3200" spc="70" dirty="0">
                <a:cs typeface="Arial" panose="020B0604020202020204" pitchFamily="34" charset="0"/>
              </a:rPr>
              <a:t>developed </a:t>
            </a:r>
            <a:r>
              <a:rPr lang="en-US" sz="3200" spc="70" dirty="0" smtClean="0">
                <a:cs typeface="Arial" panose="020B0604020202020204" pitchFamily="34" charset="0"/>
              </a:rPr>
              <a:t>advanced </a:t>
            </a:r>
            <a:r>
              <a:rPr lang="en-US" sz="3200" spc="70" dirty="0">
                <a:cs typeface="Arial" panose="020B0604020202020204" pitchFamily="34" charset="0"/>
                <a:sym typeface="Arial"/>
              </a:rPr>
              <a:t>analytical</a:t>
            </a:r>
            <a:r>
              <a:rPr lang="en-US" sz="3200" spc="70" dirty="0">
                <a:cs typeface="Arial" panose="020B0604020202020204" pitchFamily="34" charset="0"/>
              </a:rPr>
              <a:t> instruments </a:t>
            </a:r>
            <a:r>
              <a:rPr lang="en-US" sz="3200" spc="70" dirty="0" smtClean="0">
                <a:cs typeface="Arial" panose="020B0604020202020204" pitchFamily="34" charset="0"/>
              </a:rPr>
              <a:t>for </a:t>
            </a:r>
            <a:r>
              <a:rPr lang="en-US" sz="3200" spc="70" dirty="0" smtClean="0">
                <a:cs typeface="Arial" panose="020B0604020202020204" pitchFamily="34" charset="0"/>
                <a:sym typeface="Arial"/>
              </a:rPr>
              <a:t>Total </a:t>
            </a:r>
            <a:r>
              <a:rPr lang="en-US" sz="3200" spc="70" dirty="0">
                <a:cs typeface="Arial" panose="020B0604020202020204" pitchFamily="34" charset="0"/>
                <a:sym typeface="Arial"/>
              </a:rPr>
              <a:t>Internal Reflection Fluorescence (</a:t>
            </a:r>
            <a:r>
              <a:rPr lang="en-US" sz="3200" spc="70" dirty="0">
                <a:cs typeface="Arial" panose="020B0604020202020204" pitchFamily="34" charset="0"/>
              </a:rPr>
              <a:t>TIRF) </a:t>
            </a:r>
            <a:r>
              <a:rPr lang="en-US" sz="3200" dirty="0" smtClean="0">
                <a:cs typeface="Arial" panose="020B0604020202020204" pitchFamily="34" charset="0"/>
              </a:rPr>
              <a:t>[</a:t>
            </a:r>
            <a:r>
              <a:rPr lang="en-US" sz="3200" dirty="0" smtClean="0">
                <a:solidFill>
                  <a:srgbClr val="0000FF"/>
                </a:solidFill>
                <a:cs typeface="Arial" panose="020B0604020202020204" pitchFamily="34" charset="0"/>
              </a:rPr>
              <a:t>www.TIRF-Labs.com</a:t>
            </a:r>
            <a:r>
              <a:rPr lang="en-US" sz="3200" dirty="0">
                <a:cs typeface="Arial" panose="020B0604020202020204" pitchFamily="34" charset="0"/>
              </a:rPr>
              <a:t>]</a:t>
            </a:r>
            <a:r>
              <a:rPr lang="en-US" sz="3200" spc="70" dirty="0">
                <a:cs typeface="Arial" panose="020B0604020202020204" pitchFamily="34" charset="0"/>
              </a:rPr>
              <a:t>. TIRF Labs pioneered several ground breaking discoveries </a:t>
            </a:r>
            <a:r>
              <a:rPr lang="en-US" sz="3200" spc="70" dirty="0" smtClean="0">
                <a:cs typeface="Arial" panose="020B0604020202020204" pitchFamily="34" charset="0"/>
              </a:rPr>
              <a:t>using </a:t>
            </a:r>
            <a:r>
              <a:rPr lang="en-US" sz="3200" spc="70" dirty="0">
                <a:cs typeface="Arial" panose="020B0604020202020204" pitchFamily="34" charset="0"/>
              </a:rPr>
              <a:t>the TIRF </a:t>
            </a:r>
            <a:r>
              <a:rPr lang="en-US" sz="3200" spc="70" dirty="0" smtClean="0">
                <a:cs typeface="Arial" panose="020B0604020202020204" pitchFamily="34" charset="0"/>
              </a:rPr>
              <a:t>technique </a:t>
            </a:r>
            <a:r>
              <a:rPr lang="en-US" sz="3200" spc="70" dirty="0">
                <a:cs typeface="Arial" panose="020B0604020202020204" pitchFamily="34" charset="0"/>
              </a:rPr>
              <a:t>for life science applications. Over 200 research groups worldwide acquired TIRF products, generated unique research data and published articles in leading scientific </a:t>
            </a:r>
            <a:r>
              <a:rPr lang="en-US" sz="3200" spc="70" dirty="0" smtClean="0">
                <a:cs typeface="Arial" panose="020B0604020202020204" pitchFamily="34" charset="0"/>
              </a:rPr>
              <a:t>journals </a:t>
            </a:r>
            <a:r>
              <a:rPr lang="en-US" sz="3200" spc="70" dirty="0" smtClean="0">
                <a:solidFill>
                  <a:srgbClr val="0000FF"/>
                </a:solidFill>
                <a:cs typeface="Arial" panose="020B0604020202020204" pitchFamily="34" charset="0"/>
              </a:rPr>
              <a:t>[1].</a:t>
            </a:r>
            <a:endParaRPr lang="en-US" sz="3200" spc="70" dirty="0">
              <a:solidFill>
                <a:srgbClr val="0000FF"/>
              </a:solidFill>
            </a:endParaRPr>
          </a:p>
        </p:txBody>
      </p:sp>
      <p:sp>
        <p:nvSpPr>
          <p:cNvPr id="4" name="Title 3"/>
          <p:cNvSpPr>
            <a:spLocks noGrp="1"/>
          </p:cNvSpPr>
          <p:nvPr>
            <p:ph type="title"/>
          </p:nvPr>
        </p:nvSpPr>
        <p:spPr>
          <a:xfrm>
            <a:off x="2214132" y="625476"/>
            <a:ext cx="16230600" cy="1292662"/>
          </a:xfrm>
        </p:spPr>
        <p:txBody>
          <a:bodyPr/>
          <a:lstStyle/>
          <a:p>
            <a:pPr algn="ctr"/>
            <a:r>
              <a:rPr lang="en-US" sz="4400" i="1" u="none" dirty="0" smtClean="0">
                <a:solidFill>
                  <a:schemeClr val="tx1"/>
                </a:solidFill>
                <a:latin typeface="Book Antiqua" panose="02040602050305030304" pitchFamily="18" charset="0"/>
                <a:cs typeface="Arial" panose="020B0604020202020204" pitchFamily="34" charset="0"/>
              </a:rPr>
              <a:t>i-</a:t>
            </a:r>
            <a:r>
              <a:rPr lang="en-US" sz="4400" u="none" dirty="0" smtClean="0">
                <a:solidFill>
                  <a:schemeClr val="tx1"/>
                </a:solidFill>
                <a:latin typeface="+mj-lt"/>
                <a:cs typeface="Arial" panose="020B0604020202020204" pitchFamily="34" charset="0"/>
              </a:rPr>
              <a:t>Diagnostics and TIRF Analytix – Necessary </a:t>
            </a:r>
            <a:r>
              <a:rPr lang="en-US" sz="4400" u="none" dirty="0">
                <a:solidFill>
                  <a:schemeClr val="tx1"/>
                </a:solidFill>
                <a:latin typeface="+mj-lt"/>
                <a:cs typeface="Arial" panose="020B0604020202020204" pitchFamily="34" charset="0"/>
              </a:rPr>
              <a:t>Safety Net for Humanity</a:t>
            </a:r>
            <a:br>
              <a:rPr lang="en-US" sz="4400" u="none" dirty="0">
                <a:solidFill>
                  <a:schemeClr val="tx1"/>
                </a:solidFill>
                <a:latin typeface="+mj-lt"/>
                <a:cs typeface="Arial" panose="020B0604020202020204" pitchFamily="34" charset="0"/>
              </a:rPr>
            </a:br>
            <a:r>
              <a:rPr lang="en-US" sz="4000" b="0" i="1" u="none" dirty="0">
                <a:solidFill>
                  <a:schemeClr val="tx1"/>
                </a:solidFill>
                <a:latin typeface="+mj-lt"/>
                <a:cs typeface="Arial" panose="020B0604020202020204" pitchFamily="34" charset="0"/>
              </a:rPr>
              <a:t>Revolutionary New Approach for Biological </a:t>
            </a:r>
            <a:r>
              <a:rPr lang="en-US" sz="4000" b="0" i="1" u="none" dirty="0" smtClean="0">
                <a:solidFill>
                  <a:schemeClr val="tx1"/>
                </a:solidFill>
                <a:latin typeface="+mj-lt"/>
                <a:cs typeface="Arial" panose="020B0604020202020204" pitchFamily="34" charset="0"/>
              </a:rPr>
              <a:t>Security</a:t>
            </a:r>
            <a:endParaRPr lang="en-US" sz="4000" b="0" i="1" u="none" dirty="0">
              <a:solidFill>
                <a:schemeClr val="tx1"/>
              </a:solidFill>
              <a:latin typeface="+mj-lt"/>
            </a:endParaRPr>
          </a:p>
        </p:txBody>
      </p:sp>
      <p:sp>
        <p:nvSpPr>
          <p:cNvPr id="14" name="TextBox 13">
            <a:extLst>
              <a:ext uri="{FF2B5EF4-FFF2-40B4-BE49-F238E27FC236}">
                <a16:creationId xmlns="" xmlns:a16="http://schemas.microsoft.com/office/drawing/2014/main" id="{7D0F2A95-2FA5-46BB-AF93-9C2930A48883}"/>
              </a:ext>
            </a:extLst>
          </p:cNvPr>
          <p:cNvSpPr txBox="1"/>
          <p:nvPr/>
        </p:nvSpPr>
        <p:spPr>
          <a:xfrm>
            <a:off x="1601936" y="6646208"/>
            <a:ext cx="17514862" cy="3580467"/>
          </a:xfrm>
          <a:prstGeom prst="rect">
            <a:avLst/>
          </a:prstGeom>
          <a:noFill/>
        </p:spPr>
        <p:txBody>
          <a:bodyPr wrap="square">
            <a:spAutoFit/>
          </a:bodyPr>
          <a:lstStyle/>
          <a:p>
            <a:pPr algn="just">
              <a:lnSpc>
                <a:spcPts val="3400"/>
              </a:lnSpc>
            </a:pPr>
            <a:r>
              <a:rPr lang="en-US" sz="2800" i="1" dirty="0" smtClean="0">
                <a:solidFill>
                  <a:schemeClr val="accent1">
                    <a:lumMod val="50000"/>
                  </a:schemeClr>
                </a:solidFill>
                <a:latin typeface="Arial" panose="020B0604020202020204" pitchFamily="34" charset="0"/>
                <a:cs typeface="Arial" panose="020B0604020202020204" pitchFamily="34" charset="0"/>
              </a:rPr>
              <a:t>	</a:t>
            </a:r>
            <a:r>
              <a:rPr lang="en-US" sz="3200" i="1" dirty="0" smtClean="0">
                <a:latin typeface="+mj-lt"/>
                <a:cs typeface="Arial" panose="020B0604020202020204" pitchFamily="34" charset="0"/>
              </a:rPr>
              <a:t>We </a:t>
            </a:r>
            <a:r>
              <a:rPr lang="en-US" sz="3200" i="1" dirty="0">
                <a:latin typeface="+mj-lt"/>
                <a:cs typeface="Arial" panose="020B0604020202020204" pitchFamily="34" charset="0"/>
              </a:rPr>
              <a:t>inquire </a:t>
            </a:r>
            <a:r>
              <a:rPr lang="en-US" sz="3200" i="1" dirty="0" smtClean="0">
                <a:latin typeface="+mj-lt"/>
                <a:cs typeface="Arial" panose="020B0604020202020204" pitchFamily="34" charset="0"/>
              </a:rPr>
              <a:t>about your </a:t>
            </a:r>
            <a:r>
              <a:rPr lang="en-US" sz="3200" i="1" dirty="0">
                <a:latin typeface="+mj-lt"/>
                <a:cs typeface="Arial" panose="020B0604020202020204" pitchFamily="34" charset="0"/>
              </a:rPr>
              <a:t>help for </a:t>
            </a:r>
            <a:r>
              <a:rPr lang="en-US" sz="3200" i="1" dirty="0" smtClean="0">
                <a:latin typeface="+mj-lt"/>
                <a:cs typeface="Arial" panose="020B0604020202020204" pitchFamily="34" charset="0"/>
              </a:rPr>
              <a:t>non-profit funding </a:t>
            </a:r>
            <a:r>
              <a:rPr lang="en-US" sz="3200" i="1" dirty="0">
                <a:latin typeface="+mj-lt"/>
                <a:cs typeface="Arial" panose="020B0604020202020204" pitchFamily="34" charset="0"/>
              </a:rPr>
              <a:t>of our </a:t>
            </a:r>
            <a:r>
              <a:rPr lang="en-US" sz="3200" i="1" dirty="0" smtClean="0">
                <a:latin typeface="Book Antiqua" panose="02040602050305030304" pitchFamily="18" charset="0"/>
                <a:cs typeface="Arial" panose="020B0604020202020204" pitchFamily="34" charset="0"/>
              </a:rPr>
              <a:t>i-</a:t>
            </a:r>
            <a:r>
              <a:rPr lang="en-US" sz="3200" i="1" dirty="0" smtClean="0">
                <a:latin typeface="+mj-lt"/>
                <a:cs typeface="Arial" panose="020B0604020202020204" pitchFamily="34" charset="0"/>
              </a:rPr>
              <a:t>Diagnostics/TIRF Analytix </a:t>
            </a:r>
            <a:r>
              <a:rPr lang="en-US" sz="3200" i="1" dirty="0">
                <a:latin typeface="+mj-lt"/>
                <a:cs typeface="Arial" panose="020B0604020202020204" pitchFamily="34" charset="0"/>
              </a:rPr>
              <a:t>project, </a:t>
            </a:r>
            <a:r>
              <a:rPr lang="en-US" sz="3200" i="1" dirty="0" smtClean="0">
                <a:latin typeface="+mj-lt"/>
                <a:cs typeface="Arial" panose="020B0604020202020204" pitchFamily="34" charset="0"/>
              </a:rPr>
              <a:t>and </a:t>
            </a:r>
            <a:r>
              <a:rPr lang="en-US" sz="3200" i="1" dirty="0">
                <a:latin typeface="+mj-lt"/>
                <a:cs typeface="Arial" panose="020B0604020202020204" pitchFamily="34" charset="0"/>
              </a:rPr>
              <a:t>for promoting the project to The Giving Pledge members or similarly situated </a:t>
            </a:r>
            <a:r>
              <a:rPr lang="en-US" sz="3200" i="1" dirty="0" smtClean="0">
                <a:latin typeface="+mj-lt"/>
                <a:cs typeface="Arial" panose="020B0604020202020204" pitchFamily="34" charset="0"/>
              </a:rPr>
              <a:t>philanthropists. </a:t>
            </a:r>
            <a:r>
              <a:rPr lang="en-US" sz="3200" i="1" dirty="0" smtClean="0">
                <a:latin typeface="+mj-lt"/>
                <a:cs typeface="Arial" panose="020B0604020202020204" pitchFamily="34" charset="0"/>
              </a:rPr>
              <a:t>It is important that the global biosecurity infrastructure is not affected by commercial interests. Therefore, this </a:t>
            </a:r>
            <a:r>
              <a:rPr lang="en-US" sz="3200" i="1" dirty="0">
                <a:latin typeface="+mj-lt"/>
                <a:cs typeface="Arial" panose="020B0604020202020204" pitchFamily="34" charset="0"/>
              </a:rPr>
              <a:t>project does not pursue a for-profit objective. Our goal is to make </a:t>
            </a:r>
            <a:r>
              <a:rPr lang="en-US" sz="3200" i="1" dirty="0" smtClean="0">
                <a:latin typeface="+mj-lt"/>
                <a:cs typeface="Arial" panose="020B0604020202020204" pitchFamily="34" charset="0"/>
              </a:rPr>
              <a:t>precision </a:t>
            </a:r>
            <a:r>
              <a:rPr lang="en-US" sz="3200" i="1" dirty="0" smtClean="0">
                <a:latin typeface="+mj-lt"/>
                <a:cs typeface="Arial" panose="020B0604020202020204" pitchFamily="34" charset="0"/>
              </a:rPr>
              <a:t>diagnostics affordable </a:t>
            </a:r>
            <a:r>
              <a:rPr lang="en-US" sz="3200" i="1" dirty="0" smtClean="0">
                <a:latin typeface="+mj-lt"/>
                <a:cs typeface="Arial" panose="020B0604020202020204" pitchFamily="34" charset="0"/>
              </a:rPr>
              <a:t>to everyone and the </a:t>
            </a:r>
            <a:r>
              <a:rPr lang="en-US" sz="3200" i="1" dirty="0">
                <a:latin typeface="+mj-lt"/>
                <a:cs typeface="Arial" panose="020B0604020202020204" pitchFamily="34" charset="0"/>
              </a:rPr>
              <a:t>open source TIRF </a:t>
            </a:r>
            <a:r>
              <a:rPr lang="en-US" sz="3200" i="1" dirty="0" smtClean="0">
                <a:latin typeface="+mj-lt"/>
                <a:cs typeface="Arial" panose="020B0604020202020204" pitchFamily="34" charset="0"/>
              </a:rPr>
              <a:t>Analytix platform available to all research groups </a:t>
            </a:r>
            <a:r>
              <a:rPr lang="en-US" sz="3200" i="1" dirty="0" smtClean="0">
                <a:latin typeface="+mj-lt"/>
                <a:cs typeface="Arial" panose="020B0604020202020204" pitchFamily="34" charset="0"/>
              </a:rPr>
              <a:t>worldwide. </a:t>
            </a:r>
          </a:p>
          <a:p>
            <a:pPr algn="just">
              <a:lnSpc>
                <a:spcPts val="3400"/>
              </a:lnSpc>
            </a:pPr>
            <a:r>
              <a:rPr lang="en-US" sz="3200" spc="70" dirty="0" smtClean="0"/>
              <a:t>	Open  </a:t>
            </a:r>
            <a:r>
              <a:rPr lang="en-US" sz="3200" spc="70" dirty="0"/>
              <a:t>Source </a:t>
            </a:r>
            <a:r>
              <a:rPr lang="en-US" sz="3200" spc="70" dirty="0" smtClean="0"/>
              <a:t>status will </a:t>
            </a:r>
            <a:r>
              <a:rPr lang="en-US" sz="3200" spc="70" dirty="0"/>
              <a:t>enable </a:t>
            </a:r>
            <a:r>
              <a:rPr lang="en-US" sz="3200" spc="70" dirty="0" smtClean="0"/>
              <a:t>fusion </a:t>
            </a:r>
            <a:r>
              <a:rPr lang="en-US" sz="3200" spc="70" dirty="0"/>
              <a:t>of the collective knowledge of diagnostic and drug screening </a:t>
            </a:r>
            <a:r>
              <a:rPr lang="en-US" sz="3200" spc="70" dirty="0" smtClean="0"/>
              <a:t>communities and lay </a:t>
            </a:r>
            <a:r>
              <a:rPr lang="en-US" sz="3200" spc="70" dirty="0"/>
              <a:t>the foundation for the </a:t>
            </a:r>
            <a:r>
              <a:rPr lang="en-US" sz="3200" spc="70" dirty="0" smtClean="0"/>
              <a:t>infrastructure, which </a:t>
            </a:r>
            <a:r>
              <a:rPr lang="en-US" sz="3200" spc="70" dirty="0"/>
              <a:t>will prevent </a:t>
            </a:r>
            <a:r>
              <a:rPr lang="en-US" sz="3200" spc="70" dirty="0" smtClean="0"/>
              <a:t>pandemics </a:t>
            </a:r>
            <a:r>
              <a:rPr lang="en-US" sz="3200" spc="70" dirty="0"/>
              <a:t>and minimize the damage from existing </a:t>
            </a:r>
            <a:r>
              <a:rPr lang="en-US" sz="3200" spc="70" dirty="0" smtClean="0"/>
              <a:t>diseases.</a:t>
            </a:r>
            <a:endParaRPr lang="en-US" sz="3200" i="1" spc="70" dirty="0">
              <a:latin typeface="+mj-lt"/>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58750"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4</a:t>
            </a:fld>
            <a:endParaRPr lang="en-US"/>
          </a:p>
        </p:txBody>
      </p:sp>
      <p:sp>
        <p:nvSpPr>
          <p:cNvPr id="10" name="TextBox 9">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015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5">
            <a:extLst>
              <a:ext uri="{FF2B5EF4-FFF2-40B4-BE49-F238E27FC236}">
                <a16:creationId xmlns="" xmlns:a16="http://schemas.microsoft.com/office/drawing/2014/main" id="{D12ADCE6-7CE7-4480-AE5F-2A51180F4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934743"/>
            <a:ext cx="4317613" cy="558800"/>
          </a:xfrm>
          <a:prstGeom prst="rect">
            <a:avLst/>
          </a:prstGeom>
        </p:spPr>
      </p:pic>
      <p:pic>
        <p:nvPicPr>
          <p:cNvPr id="12" name="Picture 5">
            <a:extLst>
              <a:ext uri="{FF2B5EF4-FFF2-40B4-BE49-F238E27FC236}">
                <a16:creationId xmlns="" xmlns:a16="http://schemas.microsoft.com/office/drawing/2014/main" id="{F0AC7D8F-DD49-4D85-AC3E-FF642CD44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83787" y="13087143"/>
            <a:ext cx="4317613" cy="558800"/>
          </a:xfrm>
          <a:prstGeom prst="rect">
            <a:avLst/>
          </a:prstGeom>
        </p:spPr>
      </p:pic>
      <p:pic>
        <p:nvPicPr>
          <p:cNvPr id="13" name="Picture 5">
            <a:extLst>
              <a:ext uri="{FF2B5EF4-FFF2-40B4-BE49-F238E27FC236}">
                <a16:creationId xmlns="" xmlns:a16="http://schemas.microsoft.com/office/drawing/2014/main" id="{CE8A5E4F-455B-40B8-9C22-F15D56D51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815516"/>
            <a:ext cx="4317613" cy="558800"/>
          </a:xfrm>
          <a:prstGeom prst="rect">
            <a:avLst/>
          </a:prstGeom>
        </p:spPr>
      </p:pic>
      <p:sp>
        <p:nvSpPr>
          <p:cNvPr id="14" name="TextBox 13">
            <a:extLst>
              <a:ext uri="{FF2B5EF4-FFF2-40B4-BE49-F238E27FC236}">
                <a16:creationId xmlns="" xmlns:a16="http://schemas.microsoft.com/office/drawing/2014/main" id="{3B01DDD9-A6A5-4878-8FB9-81521F850609}"/>
              </a:ext>
            </a:extLst>
          </p:cNvPr>
          <p:cNvSpPr txBox="1"/>
          <p:nvPr/>
        </p:nvSpPr>
        <p:spPr>
          <a:xfrm>
            <a:off x="1636580" y="6611045"/>
            <a:ext cx="10853869" cy="3539430"/>
          </a:xfrm>
          <a:prstGeom prst="rect">
            <a:avLst/>
          </a:prstGeom>
          <a:noFill/>
        </p:spPr>
        <p:txBody>
          <a:bodyPr wrap="square">
            <a:spAutoFit/>
          </a:bodyPr>
          <a:lstStyle/>
          <a:p>
            <a:pPr marL="457200" indent="-457200" algn="just" fontAlgn="auto">
              <a:spcBef>
                <a:spcPts val="0"/>
              </a:spcBef>
              <a:spcAft>
                <a:spcPts val="0"/>
              </a:spcAft>
              <a:buFont typeface="Arial" panose="020B0604020202020204" pitchFamily="34" charset="0"/>
              <a:buChar char="•"/>
              <a:defRPr/>
            </a:pPr>
            <a:r>
              <a:rPr lang="en-US" sz="3200" i="1" spc="70" dirty="0" smtClean="0">
                <a:solidFill>
                  <a:srgbClr val="244357"/>
                </a:solidFill>
                <a:latin typeface="+mj-lt"/>
                <a:cs typeface="Arial" panose="020B0604020202020204" pitchFamily="34" charset="0"/>
              </a:rPr>
              <a:t>i-Diagnostics</a:t>
            </a:r>
            <a:r>
              <a:rPr lang="en-US" sz="3200" b="0" i="1" baseline="30000" dirty="0">
                <a:solidFill>
                  <a:schemeClr val="accent1">
                    <a:lumMod val="50000"/>
                  </a:schemeClr>
                </a:solidFill>
                <a:effectLst/>
                <a:latin typeface="+mj-lt"/>
                <a:cs typeface="Arial" panose="020B0604020202020204" pitchFamily="34" charset="0"/>
              </a:rPr>
              <a:t>®</a:t>
            </a:r>
            <a:r>
              <a:rPr lang="en-US" sz="3200" i="1" spc="70" dirty="0">
                <a:solidFill>
                  <a:srgbClr val="244357"/>
                </a:solidFill>
                <a:latin typeface="+mj-lt"/>
                <a:cs typeface="Arial" panose="020B0604020202020204" pitchFamily="34" charset="0"/>
              </a:rPr>
              <a:t> provides a unique solution that allows </a:t>
            </a:r>
            <a:r>
              <a:rPr lang="en-US" sz="3200" i="1" spc="70" dirty="0" smtClean="0">
                <a:solidFill>
                  <a:srgbClr val="244357"/>
                </a:solidFill>
                <a:latin typeface="+mj-lt"/>
                <a:cs typeface="Arial" panose="020B0604020202020204" pitchFamily="34" charset="0"/>
              </a:rPr>
              <a:t>to general public worldwide </a:t>
            </a:r>
            <a:r>
              <a:rPr lang="en-US" sz="3200" i="1" spc="70" dirty="0">
                <a:solidFill>
                  <a:srgbClr val="244357"/>
                </a:solidFill>
                <a:latin typeface="+mj-lt"/>
                <a:cs typeface="Arial" panose="020B0604020202020204" pitchFamily="34" charset="0"/>
              </a:rPr>
              <a:t>to test themselves at home for pathogens and diseases. </a:t>
            </a:r>
            <a:endParaRPr lang="en-US" sz="3200" i="1" spc="70" dirty="0" smtClean="0">
              <a:solidFill>
                <a:srgbClr val="244357"/>
              </a:solidFill>
              <a:latin typeface="+mj-lt"/>
              <a:cs typeface="Arial" panose="020B0604020202020204" pitchFamily="34" charset="0"/>
            </a:endParaRPr>
          </a:p>
          <a:p>
            <a:pPr algn="just" fontAlgn="auto">
              <a:spcBef>
                <a:spcPts val="0"/>
              </a:spcBef>
              <a:spcAft>
                <a:spcPts val="0"/>
              </a:spcAft>
              <a:defRPr/>
            </a:pPr>
            <a:endParaRPr lang="en-US" sz="3200" i="1" spc="70" dirty="0">
              <a:solidFill>
                <a:srgbClr val="244357"/>
              </a:solidFill>
              <a:latin typeface="+mj-lt"/>
              <a:cs typeface="Arial" panose="020B0604020202020204" pitchFamily="34" charset="0"/>
            </a:endParaRPr>
          </a:p>
          <a:p>
            <a:pPr marL="457200" indent="-457200" algn="just" fontAlgn="auto">
              <a:spcBef>
                <a:spcPts val="0"/>
              </a:spcBef>
              <a:spcAft>
                <a:spcPts val="0"/>
              </a:spcAft>
              <a:buFont typeface="Arial" panose="020B0604020202020204" pitchFamily="34" charset="0"/>
              <a:buChar char="•"/>
              <a:defRPr/>
            </a:pPr>
            <a:r>
              <a:rPr lang="en-US" sz="3200" i="1" spc="70" dirty="0" smtClean="0">
                <a:solidFill>
                  <a:srgbClr val="244357"/>
                </a:solidFill>
                <a:latin typeface="+mj-lt"/>
                <a:cs typeface="Arial" panose="020B0604020202020204" pitchFamily="34" charset="0"/>
              </a:rPr>
              <a:t>Open-source i-Diagnostics and TIRF Analytix platforms allow </a:t>
            </a:r>
            <a:r>
              <a:rPr lang="en-US" sz="3200" i="1" spc="70" dirty="0">
                <a:solidFill>
                  <a:srgbClr val="244357"/>
                </a:solidFill>
                <a:latin typeface="+mj-lt"/>
                <a:cs typeface="Arial" panose="020B0604020202020204" pitchFamily="34" charset="0"/>
              </a:rPr>
              <a:t>for the rapid development of new testing kits in the event of </a:t>
            </a:r>
            <a:r>
              <a:rPr lang="en-US" sz="3200" i="1" spc="70" dirty="0" smtClean="0">
                <a:solidFill>
                  <a:srgbClr val="244357"/>
                </a:solidFill>
                <a:latin typeface="+mj-lt"/>
                <a:cs typeface="Arial" panose="020B0604020202020204" pitchFamily="34" charset="0"/>
              </a:rPr>
              <a:t>novel </a:t>
            </a:r>
            <a:r>
              <a:rPr lang="en-US" sz="3200" i="1" spc="70" dirty="0" smtClean="0">
                <a:solidFill>
                  <a:srgbClr val="244357"/>
                </a:solidFill>
                <a:latin typeface="+mj-lt"/>
                <a:cs typeface="Arial" panose="020B0604020202020204" pitchFamily="34" charset="0"/>
              </a:rPr>
              <a:t>pathogen emergence. </a:t>
            </a:r>
            <a:endParaRPr lang="en-US" sz="3200" i="1" spc="70" dirty="0">
              <a:solidFill>
                <a:srgbClr val="244357"/>
              </a:solidFill>
              <a:latin typeface="+mj-lt"/>
              <a:cs typeface="Arial" panose="020B0604020202020204" pitchFamily="34" charset="0"/>
            </a:endParaRPr>
          </a:p>
        </p:txBody>
      </p:sp>
      <p:sp>
        <p:nvSpPr>
          <p:cNvPr id="15" name="TextBox 14">
            <a:extLst>
              <a:ext uri="{FF2B5EF4-FFF2-40B4-BE49-F238E27FC236}">
                <a16:creationId xmlns="" xmlns:a16="http://schemas.microsoft.com/office/drawing/2014/main" id="{F348EC68-2CE6-467F-998E-F640F961C07A}"/>
              </a:ext>
            </a:extLst>
          </p:cNvPr>
          <p:cNvSpPr txBox="1"/>
          <p:nvPr/>
        </p:nvSpPr>
        <p:spPr>
          <a:xfrm>
            <a:off x="1636581" y="2530475"/>
            <a:ext cx="17401788" cy="3539430"/>
          </a:xfrm>
          <a:prstGeom prst="rect">
            <a:avLst/>
          </a:prstGeom>
          <a:noFill/>
        </p:spPr>
        <p:txBody>
          <a:bodyPr wrap="square">
            <a:spAutoFit/>
          </a:bodyPr>
          <a:lstStyle/>
          <a:p>
            <a:pPr marR="0" lvl="0" algn="just">
              <a:spcBef>
                <a:spcPts val="0"/>
              </a:spcBef>
              <a:spcAft>
                <a:spcPts val="800"/>
              </a:spcAft>
              <a:tabLst>
                <a:tab pos="457200" algn="l"/>
              </a:tabLst>
            </a:pPr>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solidFill>
                  <a:srgbClr val="244357"/>
                </a:solidFill>
                <a:cs typeface="Arial" panose="020B0604020202020204" pitchFamily="34" charset="0"/>
              </a:rPr>
              <a:t>Our </a:t>
            </a:r>
            <a:r>
              <a:rPr lang="en-US" sz="3200" spc="70" dirty="0">
                <a:solidFill>
                  <a:srgbClr val="244357"/>
                </a:solidFill>
                <a:cs typeface="Arial" panose="020B0604020202020204" pitchFamily="34" charset="0"/>
              </a:rPr>
              <a:t>goal is to make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 </a:t>
            </a:r>
            <a:r>
              <a:rPr lang="en-US" sz="3200" spc="70" dirty="0">
                <a:solidFill>
                  <a:srgbClr val="244357"/>
                </a:solidFill>
                <a:cs typeface="Arial" panose="020B0604020202020204" pitchFamily="34" charset="0"/>
              </a:rPr>
              <a:t>devices </a:t>
            </a:r>
            <a:r>
              <a:rPr lang="en-US" sz="3200" spc="70" dirty="0" smtClean="0">
                <a:solidFill>
                  <a:srgbClr val="244357"/>
                </a:solidFill>
                <a:cs typeface="Arial" panose="020B0604020202020204" pitchFamily="34" charset="0"/>
              </a:rPr>
              <a:t>affordable </a:t>
            </a:r>
            <a:r>
              <a:rPr lang="en-US" sz="3200" spc="70" dirty="0">
                <a:solidFill>
                  <a:srgbClr val="244357"/>
                </a:solidFill>
                <a:cs typeface="Arial" panose="020B0604020202020204" pitchFamily="34" charset="0"/>
              </a:rPr>
              <a:t>to every family on the </a:t>
            </a:r>
            <a:r>
              <a:rPr lang="en-US" sz="3200" spc="70" dirty="0" smtClean="0">
                <a:solidFill>
                  <a:srgbClr val="244357"/>
                </a:solidFill>
                <a:cs typeface="Arial" panose="020B0604020202020204" pitchFamily="34" charset="0"/>
              </a:rPr>
              <a:t>globe, and the open source </a:t>
            </a:r>
            <a:r>
              <a:rPr lang="en-US" sz="3200" spc="70" dirty="0" smtClean="0">
                <a:solidFill>
                  <a:srgbClr val="244357"/>
                </a:solidFill>
                <a:cs typeface="Arial" panose="020B0604020202020204" pitchFamily="34" charset="0"/>
              </a:rPr>
              <a:t>TIRF </a:t>
            </a:r>
            <a:r>
              <a:rPr lang="en-US" sz="3200" spc="70" dirty="0" smtClean="0">
                <a:solidFill>
                  <a:srgbClr val="244357"/>
                </a:solidFill>
                <a:cs typeface="Arial" panose="020B0604020202020204" pitchFamily="34" charset="0"/>
              </a:rPr>
              <a:t>Analytix platforms – to all research groups worldwide. </a:t>
            </a:r>
            <a:r>
              <a:rPr lang="en-US" sz="3200" spc="70" dirty="0">
                <a:solidFill>
                  <a:srgbClr val="244357"/>
                </a:solidFill>
                <a:cs typeface="Arial" panose="020B0604020202020204" pitchFamily="34" charset="0"/>
              </a:rPr>
              <a:t>Accurate, rapid, personalized, yet affordable </a:t>
            </a:r>
            <a:r>
              <a:rPr lang="en-US" sz="3200" spc="70" dirty="0" smtClean="0">
                <a:solidFill>
                  <a:srgbClr val="244357"/>
                </a:solidFill>
                <a:cs typeface="Arial" panose="020B0604020202020204" pitchFamily="34" charset="0"/>
              </a:rPr>
              <a:t>diagnostics </a:t>
            </a:r>
            <a:r>
              <a:rPr lang="en-US" sz="3200" spc="70" dirty="0" smtClean="0">
                <a:solidFill>
                  <a:srgbClr val="244357"/>
                </a:solidFill>
                <a:cs typeface="Arial" panose="020B0604020202020204" pitchFamily="34" charset="0"/>
              </a:rPr>
              <a:t>will </a:t>
            </a:r>
            <a:r>
              <a:rPr lang="en-US" sz="3200" spc="70" dirty="0">
                <a:solidFill>
                  <a:srgbClr val="244357"/>
                </a:solidFill>
                <a:cs typeface="Arial" panose="020B0604020202020204" pitchFamily="34" charset="0"/>
              </a:rPr>
              <a:t>improve many aspects of healthcare and enable a multitude of </a:t>
            </a:r>
            <a:r>
              <a:rPr lang="en-US" sz="3200" spc="70" dirty="0" smtClean="0">
                <a:solidFill>
                  <a:srgbClr val="244357"/>
                </a:solidFill>
                <a:cs typeface="Arial" panose="020B0604020202020204" pitchFamily="34" charset="0"/>
              </a:rPr>
              <a:t>applications</a:t>
            </a:r>
            <a:r>
              <a:rPr lang="en-US" sz="3200" spc="70" dirty="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smtClean="0">
                <a:solidFill>
                  <a:schemeClr val="accent1">
                    <a:lumMod val="50000"/>
                  </a:schemeClr>
                </a:solidFill>
                <a:effectLst/>
                <a:cs typeface="Arial" panose="020B0604020202020204" pitchFamily="34" charset="0"/>
              </a:rPr>
              <a:t> </a:t>
            </a:r>
            <a:r>
              <a:rPr lang="en-US" sz="3200" spc="70" dirty="0">
                <a:solidFill>
                  <a:srgbClr val="244357"/>
                </a:solidFill>
                <a:cs typeface="Arial" panose="020B0604020202020204" pitchFamily="34" charset="0"/>
              </a:rPr>
              <a:t>unsurpassed accuracy comes from its ability to detect a panel of biomarkers of several classes simultaneously, including proteins, nucleic acids, </a:t>
            </a:r>
            <a:r>
              <a:rPr lang="en-US" sz="3200" spc="70" dirty="0" smtClean="0">
                <a:solidFill>
                  <a:srgbClr val="244357"/>
                </a:solidFill>
                <a:cs typeface="Arial" panose="020B0604020202020204" pitchFamily="34" charset="0"/>
              </a:rPr>
              <a:t>metabolites, and certain chemical agents </a:t>
            </a:r>
            <a:r>
              <a:rPr lang="en-US" sz="3200" spc="70" dirty="0">
                <a:solidFill>
                  <a:srgbClr val="244357"/>
                </a:solidFill>
                <a:cs typeface="Arial" panose="020B0604020202020204" pitchFamily="34" charset="0"/>
              </a:rPr>
              <a:t>with ultimate sensitivity </a:t>
            </a:r>
            <a:r>
              <a:rPr lang="en-US" sz="3200" i="1" spc="70" dirty="0">
                <a:solidFill>
                  <a:srgbClr val="244357"/>
                </a:solidFill>
                <a:cs typeface="Arial" panose="020B0604020202020204" pitchFamily="34" charset="0"/>
              </a:rPr>
              <a:t>down to single molecules</a:t>
            </a:r>
            <a:r>
              <a:rPr lang="en-US" sz="3200" spc="70" dirty="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a:solidFill>
                  <a:schemeClr val="accent1">
                    <a:lumMod val="50000"/>
                  </a:schemeClr>
                </a:solidFill>
                <a:effectLst/>
                <a:cs typeface="Arial" panose="020B0604020202020204" pitchFamily="34" charset="0"/>
              </a:rPr>
              <a:t>®</a:t>
            </a:r>
            <a:r>
              <a:rPr lang="en-US" sz="3200" b="0" i="1" spc="70" baseline="30000" dirty="0">
                <a:solidFill>
                  <a:srgbClr val="244357"/>
                </a:solidFill>
                <a:effectLst/>
                <a:cs typeface="Arial" panose="020B0604020202020204" pitchFamily="34" charset="0"/>
              </a:rPr>
              <a:t> </a:t>
            </a:r>
            <a:r>
              <a:rPr lang="en-US" sz="3200" spc="70" dirty="0">
                <a:solidFill>
                  <a:srgbClr val="244357"/>
                </a:solidFill>
                <a:cs typeface="Arial" panose="020B0604020202020204" pitchFamily="34" charset="0"/>
              </a:rPr>
              <a:t>is robust, </a:t>
            </a:r>
            <a:r>
              <a:rPr lang="en-US" sz="3200" spc="70" dirty="0" smtClean="0">
                <a:solidFill>
                  <a:srgbClr val="244357"/>
                </a:solidFill>
                <a:cs typeface="Arial" panose="020B0604020202020204" pitchFamily="34" charset="0"/>
              </a:rPr>
              <a:t>inexpensive </a:t>
            </a:r>
            <a:r>
              <a:rPr lang="en-US" sz="3200" spc="70" dirty="0">
                <a:solidFill>
                  <a:srgbClr val="244357"/>
                </a:solidFill>
                <a:cs typeface="Arial" panose="020B0604020202020204" pitchFamily="34" charset="0"/>
              </a:rPr>
              <a:t>and user-friendly for home-use, similar to the pregnancy </a:t>
            </a:r>
            <a:r>
              <a:rPr lang="en-US" sz="3200" spc="70" dirty="0" smtClean="0">
                <a:solidFill>
                  <a:srgbClr val="244357"/>
                </a:solidFill>
                <a:cs typeface="Arial" panose="020B0604020202020204" pitchFamily="34" charset="0"/>
              </a:rPr>
              <a:t>test</a:t>
            </a:r>
            <a:r>
              <a:rPr lang="en-US" sz="3200" spc="70" dirty="0">
                <a:solidFill>
                  <a:srgbClr val="244357"/>
                </a:solidFill>
                <a:cs typeface="Arial" panose="020B0604020202020204" pitchFamily="34" charset="0"/>
              </a:rPr>
              <a:t>.</a:t>
            </a:r>
          </a:p>
        </p:txBody>
      </p:sp>
      <p:sp>
        <p:nvSpPr>
          <p:cNvPr id="3" name="Title 2"/>
          <p:cNvSpPr>
            <a:spLocks noGrp="1"/>
          </p:cNvSpPr>
          <p:nvPr>
            <p:ph type="title"/>
          </p:nvPr>
        </p:nvSpPr>
        <p:spPr>
          <a:xfrm>
            <a:off x="2584450" y="930275"/>
            <a:ext cx="15506051" cy="1354217"/>
          </a:xfrm>
        </p:spPr>
        <p:txBody>
          <a:bodyPr/>
          <a:lstStyle/>
          <a:p>
            <a:pPr algn="ctr"/>
            <a:r>
              <a:rPr lang="en-US" sz="4400" i="1" u="none" dirty="0" smtClean="0">
                <a:solidFill>
                  <a:schemeClr val="tx1"/>
                </a:solidFill>
                <a:latin typeface="Book Antiqua" panose="02040602050305030304" pitchFamily="18" charset="0"/>
                <a:cs typeface="Arial" panose="020B0604020202020204" pitchFamily="34" charset="0"/>
              </a:rPr>
              <a:t>i</a:t>
            </a:r>
            <a:r>
              <a:rPr lang="en-US" sz="4400" i="1" u="none" dirty="0" smtClean="0">
                <a:solidFill>
                  <a:schemeClr val="tx1"/>
                </a:solidFill>
                <a:latin typeface="+mj-lt"/>
                <a:cs typeface="Arial" panose="020B0604020202020204" pitchFamily="34" charset="0"/>
              </a:rPr>
              <a:t>-</a:t>
            </a:r>
            <a:r>
              <a:rPr lang="en-US" sz="4400" u="none" spc="70" dirty="0" smtClean="0">
                <a:solidFill>
                  <a:schemeClr val="tx1"/>
                </a:solidFill>
                <a:latin typeface="+mj-lt"/>
                <a:cs typeface="Arial" panose="020B0604020202020204" pitchFamily="34" charset="0"/>
              </a:rPr>
              <a:t>Diagnostics </a:t>
            </a:r>
            <a:r>
              <a:rPr lang="en-US" sz="4400" u="none" spc="70" dirty="0">
                <a:solidFill>
                  <a:schemeClr val="tx1"/>
                </a:solidFill>
                <a:latin typeface="+mj-lt"/>
                <a:cs typeface="Arial" panose="020B0604020202020204" pitchFamily="34" charset="0"/>
              </a:rPr>
              <a:t>- Accurate and Rapid Tests for Home-use to Prevent </a:t>
            </a:r>
            <a:r>
              <a:rPr lang="en-US" sz="4400" u="none" spc="70" dirty="0" smtClean="0">
                <a:solidFill>
                  <a:schemeClr val="tx1"/>
                </a:solidFill>
                <a:latin typeface="+mj-lt"/>
                <a:cs typeface="Arial" panose="020B0604020202020204" pitchFamily="34" charset="0"/>
              </a:rPr>
              <a:t>Natural </a:t>
            </a:r>
            <a:r>
              <a:rPr lang="en-US" sz="4400" u="none" spc="70" dirty="0">
                <a:solidFill>
                  <a:schemeClr val="tx1"/>
                </a:solidFill>
                <a:latin typeface="+mj-lt"/>
                <a:cs typeface="Arial" panose="020B0604020202020204" pitchFamily="34" charset="0"/>
              </a:rPr>
              <a:t>and Man-made </a:t>
            </a:r>
            <a:r>
              <a:rPr lang="en-US" sz="4400" u="none" spc="70" dirty="0" smtClean="0">
                <a:solidFill>
                  <a:schemeClr val="tx1"/>
                </a:solidFill>
                <a:latin typeface="+mj-lt"/>
                <a:cs typeface="Arial" panose="020B0604020202020204" pitchFamily="34" charset="0"/>
              </a:rPr>
              <a:t>Pandemics</a:t>
            </a:r>
            <a:endParaRPr lang="en-US" sz="4400" dirty="0">
              <a:latin typeface="+mj-lt"/>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0607" y="396875"/>
            <a:ext cx="2172843" cy="2199526"/>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5</a:t>
            </a:fld>
            <a:endParaRPr lang="en-US"/>
          </a:p>
        </p:txBody>
      </p:sp>
      <p:sp>
        <p:nvSpPr>
          <p:cNvPr id="17" name="TextBox 16">
            <a:extLst>
              <a:ext uri="{FF2B5EF4-FFF2-40B4-BE49-F238E27FC236}">
                <a16:creationId xmlns="" xmlns:a16="http://schemas.microsoft.com/office/drawing/2014/main" id="{A4A54C2F-FD04-410F-A5A9-DCBC300BB77C}"/>
              </a:ext>
            </a:extLst>
          </p:cNvPr>
          <p:cNvSpPr txBox="1"/>
          <p:nvPr/>
        </p:nvSpPr>
        <p:spPr>
          <a:xfrm>
            <a:off x="15843250" y="1058856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1606" y="6295792"/>
            <a:ext cx="6116763" cy="4186863"/>
          </a:xfrm>
          <a:prstGeom prst="rect">
            <a:avLst/>
          </a:prstGeom>
        </p:spPr>
      </p:pic>
    </p:spTree>
    <p:extLst>
      <p:ext uri="{BB962C8B-B14F-4D97-AF65-F5344CB8AC3E}">
        <p14:creationId xmlns:p14="http://schemas.microsoft.com/office/powerpoint/2010/main" val="2546131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06EF629F-D906-40DA-9687-728368371F88}"/>
              </a:ext>
            </a:extLst>
          </p:cNvPr>
          <p:cNvSpPr txBox="1"/>
          <p:nvPr/>
        </p:nvSpPr>
        <p:spPr>
          <a:xfrm>
            <a:off x="1746250" y="2962772"/>
            <a:ext cx="17855438" cy="1077218"/>
          </a:xfrm>
          <a:prstGeom prst="rect">
            <a:avLst/>
          </a:prstGeom>
          <a:noFill/>
        </p:spPr>
        <p:txBody>
          <a:bodyPr wrap="square">
            <a:spAutoFit/>
          </a:bodyPr>
          <a:lstStyle/>
          <a:p>
            <a:pPr algn="just">
              <a:spcAft>
                <a:spcPts val="600"/>
              </a:spcAft>
            </a:pPr>
            <a:r>
              <a:rPr lang="en-US" sz="2800" i="1" spc="70" dirty="0" smtClean="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i="1" spc="70" dirty="0" smtClean="0">
                <a:solidFill>
                  <a:schemeClr val="accent1">
                    <a:lumMod val="50000"/>
                  </a:schemeClr>
                </a:solidFill>
                <a:cs typeface="Arial" panose="020B0604020202020204" pitchFamily="34" charset="0"/>
              </a:rPr>
              <a:t> </a:t>
            </a:r>
            <a:r>
              <a:rPr lang="en-US" sz="3200" spc="70" dirty="0" smtClean="0">
                <a:solidFill>
                  <a:schemeClr val="accent1">
                    <a:lumMod val="50000"/>
                  </a:schemeClr>
                </a:solidFill>
                <a:cs typeface="Arial" panose="020B0604020202020204" pitchFamily="34" charset="0"/>
              </a:rPr>
              <a:t>and TIRF Analytix are</a:t>
            </a:r>
            <a:r>
              <a:rPr lang="en-US" sz="3200" spc="70" dirty="0" smtClean="0">
                <a:solidFill>
                  <a:schemeClr val="accent1">
                    <a:lumMod val="50000"/>
                  </a:schemeClr>
                </a:solidFill>
                <a:effectLst/>
              </a:rPr>
              <a:t> </a:t>
            </a:r>
            <a:r>
              <a:rPr lang="en-US" sz="3200" i="0" spc="70" dirty="0" smtClean="0">
                <a:solidFill>
                  <a:schemeClr val="accent1">
                    <a:lumMod val="50000"/>
                  </a:schemeClr>
                </a:solidFill>
                <a:effectLst/>
              </a:rPr>
              <a:t>technologies</a:t>
            </a:r>
            <a:r>
              <a:rPr lang="en-US" sz="3200" i="0" spc="70" dirty="0" smtClean="0">
                <a:solidFill>
                  <a:schemeClr val="accent1">
                    <a:lumMod val="50000"/>
                  </a:schemeClr>
                </a:solidFill>
                <a:effectLst/>
              </a:rPr>
              <a:t>, </a:t>
            </a:r>
            <a:r>
              <a:rPr lang="en-US" sz="3200" b="0" i="0" spc="70" dirty="0">
                <a:solidFill>
                  <a:schemeClr val="accent1">
                    <a:lumMod val="50000"/>
                  </a:schemeClr>
                </a:solidFill>
                <a:effectLst/>
              </a:rPr>
              <a:t>where the information about new </a:t>
            </a:r>
            <a:r>
              <a:rPr lang="en-US" sz="3200" b="0" i="0" spc="70" dirty="0" smtClean="0">
                <a:solidFill>
                  <a:schemeClr val="accent1">
                    <a:lumMod val="50000"/>
                  </a:schemeClr>
                </a:solidFill>
                <a:effectLst/>
              </a:rPr>
              <a:t>pathogens </a:t>
            </a:r>
            <a:r>
              <a:rPr lang="en-US" sz="3200" b="0" i="0" spc="70" dirty="0">
                <a:solidFill>
                  <a:schemeClr val="accent1">
                    <a:lumMod val="50000"/>
                  </a:schemeClr>
                </a:solidFill>
                <a:effectLst/>
              </a:rPr>
              <a:t>can be “dropped in” to start volume manufacturing of diagnostic tests in a matter of several hours.</a:t>
            </a:r>
            <a:endParaRPr lang="en-US" sz="3200" dirty="0"/>
          </a:p>
        </p:txBody>
      </p:sp>
      <p:sp>
        <p:nvSpPr>
          <p:cNvPr id="20" name="TextBox 19">
            <a:extLst>
              <a:ext uri="{FF2B5EF4-FFF2-40B4-BE49-F238E27FC236}">
                <a16:creationId xmlns="" xmlns:a16="http://schemas.microsoft.com/office/drawing/2014/main" id="{866039BA-F427-48F4-9E9A-466CABA758F9}"/>
              </a:ext>
            </a:extLst>
          </p:cNvPr>
          <p:cNvSpPr txBox="1"/>
          <p:nvPr/>
        </p:nvSpPr>
        <p:spPr>
          <a:xfrm>
            <a:off x="396180" y="5273675"/>
            <a:ext cx="18342670" cy="4524315"/>
          </a:xfrm>
          <a:prstGeom prst="rect">
            <a:avLst/>
          </a:prstGeom>
          <a:noFill/>
        </p:spPr>
        <p:txBody>
          <a:bodyPr wrap="square">
            <a:spAutoFit/>
          </a:bodyPr>
          <a:lstStyle/>
          <a:p>
            <a:pPr marL="1828800" lvl="3" indent="-457200" algn="just">
              <a:buFont typeface="Arial" panose="020B0604020202020204" pitchFamily="34" charset="0"/>
              <a:buChar char="•"/>
            </a:pPr>
            <a:r>
              <a:rPr lang="en-US" sz="3200" i="1" spc="70" dirty="0">
                <a:cs typeface="Arial" panose="020B0604020202020204" pitchFamily="34" charset="0"/>
              </a:rPr>
              <a:t>Super-sensitive detection of proteins, DNA/RNA, metabolites, and selected chemical agents.</a:t>
            </a:r>
          </a:p>
          <a:p>
            <a:pPr marL="1828800" lvl="3" indent="-457200" algn="just">
              <a:buFont typeface="Arial" panose="020B0604020202020204" pitchFamily="34" charset="0"/>
              <a:buChar char="•"/>
            </a:pPr>
            <a:r>
              <a:rPr lang="en-US" sz="3200" i="1" spc="70" dirty="0">
                <a:cs typeface="Arial" panose="020B0604020202020204" pitchFamily="34" charset="0"/>
              </a:rPr>
              <a:t>Simultaneous multiplexed detection of up to thousands of molecular markers in a small sample of biological fluids, including saliva, sputum, urine, and whole blood. </a:t>
            </a:r>
          </a:p>
          <a:p>
            <a:pPr marL="1828800" lvl="3" indent="-457200" algn="just">
              <a:buFont typeface="Arial" panose="020B0604020202020204" pitchFamily="34" charset="0"/>
              <a:buChar char="•"/>
            </a:pPr>
            <a:r>
              <a:rPr lang="en-US" sz="3200" i="1" spc="70" dirty="0" smtClean="0">
                <a:cs typeface="Arial" panose="020B0604020202020204" pitchFamily="34" charset="0"/>
              </a:rPr>
              <a:t>Certain biomarkers </a:t>
            </a:r>
            <a:r>
              <a:rPr lang="en-US" sz="3200" i="1" spc="70" dirty="0">
                <a:cs typeface="Arial" panose="020B0604020202020204" pitchFamily="34" charset="0"/>
              </a:rPr>
              <a:t>do not endure shipping and certain sample preparation procedures. </a:t>
            </a:r>
            <a:endParaRPr lang="en-US" sz="3200" i="1" spc="70" dirty="0" smtClean="0">
              <a:cs typeface="Arial" panose="020B0604020202020204" pitchFamily="34" charset="0"/>
            </a:endParaRPr>
          </a:p>
          <a:p>
            <a:pPr marL="1828800" lvl="3" indent="-457200" algn="just">
              <a:buFont typeface="Arial" panose="020B0604020202020204" pitchFamily="34" charset="0"/>
              <a:buChar char="•"/>
            </a:pPr>
            <a:r>
              <a:rPr lang="en-US" sz="3200" i="1" spc="70" dirty="0" smtClean="0">
                <a:cs typeface="Arial" panose="020B0604020202020204" pitchFamily="34" charset="0"/>
              </a:rPr>
              <a:t>i-</a:t>
            </a:r>
            <a:r>
              <a:rPr lang="en-US" sz="3200" spc="70" dirty="0" smtClean="0">
                <a:cs typeface="Arial" panose="020B0604020202020204" pitchFamily="34" charset="0"/>
              </a:rPr>
              <a:t>Diagnostics</a:t>
            </a:r>
            <a:r>
              <a:rPr lang="en-US" sz="3200" i="1" baseline="30000" dirty="0">
                <a:cs typeface="Arial" panose="020B0604020202020204" pitchFamily="34" charset="0"/>
              </a:rPr>
              <a:t>® </a:t>
            </a:r>
            <a:r>
              <a:rPr lang="en-US" sz="3200" i="1" spc="70" dirty="0">
                <a:cs typeface="Arial" panose="020B0604020202020204" pitchFamily="34" charset="0"/>
              </a:rPr>
              <a:t> allows </a:t>
            </a:r>
            <a:r>
              <a:rPr lang="en-US" sz="3200" i="1" spc="70" dirty="0" smtClean="0">
                <a:cs typeface="Arial" panose="020B0604020202020204" pitchFamily="34" charset="0"/>
              </a:rPr>
              <a:t>for testing at point-of-care, in th</a:t>
            </a:r>
            <a:r>
              <a:rPr lang="en-US" sz="3200" i="1" spc="70" dirty="0" smtClean="0">
                <a:cs typeface="Arial" panose="020B0604020202020204" pitchFamily="34" charset="0"/>
              </a:rPr>
              <a:t>e field by first-responders, or at home.</a:t>
            </a:r>
            <a:endParaRPr lang="en-US" sz="3200" i="1" spc="70" dirty="0">
              <a:cs typeface="Arial" panose="020B0604020202020204" pitchFamily="34" charset="0"/>
            </a:endParaRPr>
          </a:p>
          <a:p>
            <a:pPr marL="1828800" lvl="3" indent="-457200" algn="just">
              <a:buFont typeface="Arial" panose="020B0604020202020204" pitchFamily="34" charset="0"/>
              <a:buChar char="•"/>
            </a:pPr>
            <a:r>
              <a:rPr lang="en-US" sz="3200" i="1" spc="70" dirty="0" smtClean="0">
                <a:cs typeface="Arial" panose="020B0604020202020204" pitchFamily="34" charset="0"/>
              </a:rPr>
              <a:t>Minimal </a:t>
            </a:r>
            <a:r>
              <a:rPr lang="en-US" sz="3200" i="1" spc="70" dirty="0">
                <a:cs typeface="Arial" panose="020B0604020202020204" pitchFamily="34" charset="0"/>
              </a:rPr>
              <a:t>sample preparation is necessary to perform the test.</a:t>
            </a:r>
          </a:p>
          <a:p>
            <a:pPr marL="1828800" lvl="3" indent="-457200" algn="just">
              <a:buFont typeface="Arial" panose="020B0604020202020204" pitchFamily="34" charset="0"/>
              <a:buChar char="•"/>
            </a:pPr>
            <a:r>
              <a:rPr lang="en-US" sz="3200" i="1" spc="70" dirty="0" smtClean="0">
                <a:cs typeface="Arial" panose="020B0604020202020204" pitchFamily="34" charset="0"/>
              </a:rPr>
              <a:t>i-</a:t>
            </a:r>
            <a:r>
              <a:rPr lang="en-US" sz="3200" spc="70" dirty="0" smtClean="0">
                <a:cs typeface="Arial" panose="020B0604020202020204" pitchFamily="34" charset="0"/>
              </a:rPr>
              <a:t>Diagnostics </a:t>
            </a:r>
            <a:r>
              <a:rPr lang="en-US" sz="3200" i="1" spc="70" dirty="0">
                <a:cs typeface="Arial" panose="020B0604020202020204" pitchFamily="34" charset="0"/>
              </a:rPr>
              <a:t>development tools are available to the entire diagnostic and R&amp;D community.</a:t>
            </a:r>
          </a:p>
          <a:p>
            <a:pPr marL="1828800" lvl="3" indent="-457200" algn="just">
              <a:buFont typeface="Arial" panose="020B0604020202020204" pitchFamily="34" charset="0"/>
              <a:buChar char="•"/>
            </a:pPr>
            <a:r>
              <a:rPr lang="en-US" sz="3200" i="1" spc="70" dirty="0">
                <a:cs typeface="Arial" panose="020B0604020202020204" pitchFamily="34" charset="0"/>
              </a:rPr>
              <a:t>Open Innovation Business Model will involve up to </a:t>
            </a:r>
            <a:r>
              <a:rPr lang="en-US" altLang="en-US" sz="3200" i="1" spc="70" dirty="0">
                <a:cs typeface="Arial" panose="020B0604020202020204" pitchFamily="34" charset="0"/>
              </a:rPr>
              <a:t>40,000 research </a:t>
            </a:r>
            <a:r>
              <a:rPr lang="en-US" altLang="en-US" sz="3200" i="1" spc="70" dirty="0" smtClean="0">
                <a:cs typeface="Arial" panose="020B0604020202020204" pitchFamily="34" charset="0"/>
              </a:rPr>
              <a:t>groups worldwide.</a:t>
            </a:r>
            <a:endParaRPr lang="en-US" altLang="en-US" sz="3200" i="1" spc="70" dirty="0">
              <a:cs typeface="Arial" panose="020B0604020202020204" pitchFamily="34" charset="0"/>
            </a:endParaRPr>
          </a:p>
          <a:p>
            <a:pPr marL="1828800" lvl="3" indent="-457200" algn="just">
              <a:buFont typeface="Arial" panose="020B0604020202020204" pitchFamily="34" charset="0"/>
              <a:buChar char="•"/>
            </a:pPr>
            <a:r>
              <a:rPr lang="en-US" altLang="en-US" sz="3200" i="1" spc="70" dirty="0">
                <a:cs typeface="Arial" panose="020B0604020202020204" pitchFamily="34" charset="0"/>
              </a:rPr>
              <a:t>Several thousands of healthcare, agricultural, environmental, and other applications.</a:t>
            </a:r>
          </a:p>
        </p:txBody>
      </p:sp>
      <p:sp>
        <p:nvSpPr>
          <p:cNvPr id="10" name="TextBox 9">
            <a:extLst>
              <a:ext uri="{FF2B5EF4-FFF2-40B4-BE49-F238E27FC236}">
                <a16:creationId xmlns="" xmlns:a16="http://schemas.microsoft.com/office/drawing/2014/main" id="{ABC6A44D-162E-44A4-AC03-38AC8780D927}"/>
              </a:ext>
            </a:extLst>
          </p:cNvPr>
          <p:cNvSpPr txBox="1"/>
          <p:nvPr/>
        </p:nvSpPr>
        <p:spPr>
          <a:xfrm>
            <a:off x="5099050" y="4359275"/>
            <a:ext cx="10363200" cy="646331"/>
          </a:xfrm>
          <a:prstGeom prst="rect">
            <a:avLst/>
          </a:prstGeom>
          <a:noFill/>
        </p:spPr>
        <p:txBody>
          <a:bodyPr wrap="square">
            <a:spAutoFit/>
          </a:bodyPr>
          <a:lstStyle/>
          <a:p>
            <a:pPr algn="ctr"/>
            <a:r>
              <a:rPr lang="en-US" sz="3600" b="1" i="1" dirty="0">
                <a:solidFill>
                  <a:schemeClr val="accent1">
                    <a:lumMod val="50000"/>
                  </a:schemeClr>
                </a:solidFill>
                <a:latin typeface="+mj-lt"/>
                <a:cs typeface="Arial" panose="020B0604020202020204" pitchFamily="34" charset="0"/>
              </a:rPr>
              <a:t>Distinctive  Features  of  </a:t>
            </a:r>
            <a:r>
              <a:rPr lang="en-US" sz="3600" b="1" i="1" spc="70" dirty="0" smtClean="0">
                <a:solidFill>
                  <a:srgbClr val="244357"/>
                </a:solidFill>
                <a:latin typeface="+mj-lt"/>
                <a:cs typeface="Arial" panose="020B0604020202020204" pitchFamily="34" charset="0"/>
              </a:rPr>
              <a:t>i-Diagnostics</a:t>
            </a:r>
            <a:endParaRPr lang="en-US" sz="3600" b="1" i="1" dirty="0">
              <a:solidFill>
                <a:schemeClr val="accent1">
                  <a:lumMod val="50000"/>
                </a:schemeClr>
              </a:solidFill>
              <a:latin typeface="+mj-lt"/>
              <a:cs typeface="Arial" panose="020B0604020202020204" pitchFamily="34" charset="0"/>
            </a:endParaRPr>
          </a:p>
        </p:txBody>
      </p:sp>
      <p:sp>
        <p:nvSpPr>
          <p:cNvPr id="4" name="Title 3"/>
          <p:cNvSpPr>
            <a:spLocks noGrp="1"/>
          </p:cNvSpPr>
          <p:nvPr>
            <p:ph type="title"/>
          </p:nvPr>
        </p:nvSpPr>
        <p:spPr>
          <a:xfrm>
            <a:off x="1746250" y="986166"/>
            <a:ext cx="15773400" cy="1354217"/>
          </a:xfrm>
        </p:spPr>
        <p:txBody>
          <a:bodyPr/>
          <a:lstStyle/>
          <a:p>
            <a:pPr algn="ctr"/>
            <a:r>
              <a:rPr lang="en-US" sz="4400" u="none" dirty="0">
                <a:solidFill>
                  <a:schemeClr val="accent1">
                    <a:lumMod val="50000"/>
                  </a:schemeClr>
                </a:solidFill>
                <a:latin typeface="+mj-lt"/>
                <a:cs typeface="Arial" panose="020B0604020202020204" pitchFamily="34" charset="0"/>
              </a:rPr>
              <a:t>Powerful Combination of High Sensitivity, Accuracy, Speed, and </a:t>
            </a:r>
            <a:r>
              <a:rPr lang="en-US" sz="4400" u="none" dirty="0" smtClean="0">
                <a:solidFill>
                  <a:schemeClr val="accent1">
                    <a:lumMod val="50000"/>
                  </a:schemeClr>
                </a:solidFill>
                <a:latin typeface="+mj-lt"/>
                <a:cs typeface="Arial" panose="020B0604020202020204" pitchFamily="34" charset="0"/>
              </a:rPr>
              <a:t>Affordability</a:t>
            </a:r>
            <a:endParaRPr lang="en-US" sz="4400" dirty="0">
              <a:latin typeface="+mj-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6</a:t>
            </a:fld>
            <a:endParaRPr lang="en-US"/>
          </a:p>
        </p:txBody>
      </p:sp>
      <p:sp>
        <p:nvSpPr>
          <p:cNvPr id="11" name="TextBox 10">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949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6735184" y="746138"/>
            <a:ext cx="85344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How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i="1" spc="70" dirty="0" smtClean="0">
                <a:solidFill>
                  <a:srgbClr val="244357"/>
                </a:solidFill>
                <a:latin typeface="+mj-lt"/>
                <a:cs typeface="Arial" panose="020B0604020202020204" pitchFamily="34" charset="0"/>
              </a:rPr>
              <a:t>-</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Works?</a:t>
            </a:r>
          </a:p>
        </p:txBody>
      </p:sp>
      <p:sp>
        <p:nvSpPr>
          <p:cNvPr id="29" name="TextBox 28">
            <a:extLst>
              <a:ext uri="{FF2B5EF4-FFF2-40B4-BE49-F238E27FC236}">
                <a16:creationId xmlns="" xmlns:a16="http://schemas.microsoft.com/office/drawing/2014/main" id="{8E6976B0-6F0B-4072-B633-36E2A7E4BC3A}"/>
              </a:ext>
            </a:extLst>
          </p:cNvPr>
          <p:cNvSpPr txBox="1"/>
          <p:nvPr/>
        </p:nvSpPr>
        <p:spPr>
          <a:xfrm>
            <a:off x="1517650" y="1571873"/>
            <a:ext cx="16687799" cy="1569660"/>
          </a:xfrm>
          <a:prstGeom prst="rect">
            <a:avLst/>
          </a:prstGeom>
          <a:noFill/>
        </p:spPr>
        <p:txBody>
          <a:bodyPr wrap="square">
            <a:spAutoFit/>
          </a:bodyPr>
          <a:lstStyle/>
          <a:p>
            <a:pPr algn="just">
              <a:spcAft>
                <a:spcPts val="600"/>
              </a:spcAft>
            </a:pPr>
            <a:r>
              <a:rPr lang="en-US" sz="2800" spc="70" dirty="0" smtClean="0">
                <a:solidFill>
                  <a:schemeClr val="accent1">
                    <a:lumMod val="50000"/>
                  </a:schemeClr>
                </a:solidFill>
                <a:latin typeface="Arial" panose="020B0604020202020204" pitchFamily="34" charset="0"/>
                <a:cs typeface="Arial" panose="020B0604020202020204" pitchFamily="34" charset="0"/>
              </a:rPr>
              <a:t>	</a:t>
            </a:r>
            <a:r>
              <a:rPr lang="en-US" sz="3200" spc="70" dirty="0" smtClean="0">
                <a:solidFill>
                  <a:schemeClr val="accent1">
                    <a:lumMod val="50000"/>
                  </a:schemeClr>
                </a:solidFill>
                <a:latin typeface="+mj-lt"/>
                <a:cs typeface="Arial" panose="020B0604020202020204" pitchFamily="34" charset="0"/>
              </a:rPr>
              <a:t>The </a:t>
            </a:r>
            <a:r>
              <a:rPr lang="en-US" sz="3200" spc="70" dirty="0">
                <a:solidFill>
                  <a:schemeClr val="accent1">
                    <a:lumMod val="50000"/>
                  </a:schemeClr>
                </a:solidFill>
                <a:latin typeface="+mj-lt"/>
                <a:cs typeface="Arial" panose="020B0604020202020204" pitchFamily="34" charset="0"/>
              </a:rPr>
              <a:t>underlying technology of </a:t>
            </a:r>
            <a:r>
              <a:rPr lang="en-US" sz="3200" i="1" spc="70" dirty="0" smtClean="0">
                <a:solidFill>
                  <a:schemeClr val="accent1">
                    <a:lumMod val="50000"/>
                  </a:schemeClr>
                </a:solidFill>
                <a:latin typeface="+mj-lt"/>
                <a:cs typeface="Arial" panose="020B0604020202020204" pitchFamily="34" charset="0"/>
              </a:rPr>
              <a:t>i-</a:t>
            </a:r>
            <a:r>
              <a:rPr lang="en-US" sz="3200" spc="70" dirty="0" smtClean="0">
                <a:solidFill>
                  <a:schemeClr val="accent1">
                    <a:lumMod val="50000"/>
                  </a:schemeClr>
                </a:solidFill>
                <a:latin typeface="+mj-lt"/>
                <a:cs typeface="Arial" panose="020B0604020202020204" pitchFamily="34" charset="0"/>
              </a:rPr>
              <a:t>Diagnostics </a:t>
            </a:r>
            <a:r>
              <a:rPr lang="en-US" sz="3200" spc="70" dirty="0" smtClean="0">
                <a:solidFill>
                  <a:schemeClr val="accent1">
                    <a:lumMod val="50000"/>
                  </a:schemeClr>
                </a:solidFill>
                <a:latin typeface="+mj-lt"/>
                <a:cs typeface="Arial" panose="020B0604020202020204" pitchFamily="34" charset="0"/>
              </a:rPr>
              <a:t>and TIRF Analytix uses </a:t>
            </a:r>
            <a:r>
              <a:rPr lang="en-US" sz="3200" spc="70" dirty="0">
                <a:solidFill>
                  <a:schemeClr val="accent1">
                    <a:lumMod val="50000"/>
                  </a:schemeClr>
                </a:solidFill>
                <a:latin typeface="+mj-lt"/>
                <a:cs typeface="Arial" panose="020B0604020202020204" pitchFamily="34" charset="0"/>
              </a:rPr>
              <a:t>the principles of real-time TIRF microarrays to simultaneously detect four classes of molecular markers – DNA, RNA, proteins, and metabolites in bodily fluids such as saliva, urine, sweat, blood, and other fluids.</a:t>
            </a:r>
            <a:endParaRPr lang="en-US" sz="3200" b="0" i="0" dirty="0">
              <a:solidFill>
                <a:srgbClr val="000000"/>
              </a:solidFill>
              <a:effectLst/>
              <a:latin typeface="+mj-lt"/>
            </a:endParaRPr>
          </a:p>
        </p:txBody>
      </p:sp>
      <p:sp>
        <p:nvSpPr>
          <p:cNvPr id="49" name="Rectangle: Rounded Corners 48">
            <a:extLst>
              <a:ext uri="{FF2B5EF4-FFF2-40B4-BE49-F238E27FC236}">
                <a16:creationId xmlns="" xmlns:a16="http://schemas.microsoft.com/office/drawing/2014/main" id="{CCBD8645-731C-43EA-BC07-B4CA1CF6D723}"/>
              </a:ext>
            </a:extLst>
          </p:cNvPr>
          <p:cNvSpPr/>
          <p:nvPr/>
        </p:nvSpPr>
        <p:spPr>
          <a:xfrm>
            <a:off x="7842250" y="3292475"/>
            <a:ext cx="5115027"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Detection</a:t>
            </a:r>
          </a:p>
          <a:p>
            <a:pPr algn="just">
              <a:defRPr/>
            </a:pPr>
            <a:r>
              <a:rPr lang="en-US" sz="2200" spc="57" dirty="0">
                <a:solidFill>
                  <a:srgbClr val="244357"/>
                </a:solidFill>
                <a:latin typeface="+mj-lt"/>
                <a:cs typeface="Arial" panose="020B0604020202020204" pitchFamily="34" charset="0"/>
              </a:rPr>
              <a:t>Excitation light propagates inside the TIRF slide reflecting from the top and the bottom. A microarray of bioassays is </a:t>
            </a:r>
            <a:r>
              <a:rPr lang="en-US" sz="2200" spc="57" dirty="0" smtClean="0">
                <a:solidFill>
                  <a:srgbClr val="244357"/>
                </a:solidFill>
                <a:latin typeface="+mj-lt"/>
                <a:cs typeface="Arial" panose="020B0604020202020204" pitchFamily="34" charset="0"/>
              </a:rPr>
              <a:t>printed at the bottom surface. </a:t>
            </a:r>
            <a:r>
              <a:rPr lang="en-US" sz="2200" spc="57" dirty="0">
                <a:solidFill>
                  <a:srgbClr val="244357"/>
                </a:solidFill>
                <a:latin typeface="+mj-lt"/>
                <a:cs typeface="Arial" panose="020B0604020202020204" pitchFamily="34" charset="0"/>
              </a:rPr>
              <a:t>If a biomarker is present, respective spot of the microarrays fluoresces, and the </a:t>
            </a:r>
            <a:r>
              <a:rPr lang="en-US" sz="2200" spc="57" dirty="0" smtClean="0">
                <a:solidFill>
                  <a:srgbClr val="244357"/>
                </a:solidFill>
                <a:latin typeface="+mj-lt"/>
                <a:cs typeface="Arial" panose="020B0604020202020204" pitchFamily="34" charset="0"/>
              </a:rPr>
              <a:t>emission is </a:t>
            </a:r>
            <a:r>
              <a:rPr lang="en-US" sz="2200" spc="57" dirty="0">
                <a:solidFill>
                  <a:srgbClr val="244357"/>
                </a:solidFill>
                <a:latin typeface="+mj-lt"/>
                <a:cs typeface="Arial" panose="020B0604020202020204" pitchFamily="34" charset="0"/>
              </a:rPr>
              <a:t>detected by low-light </a:t>
            </a:r>
            <a:r>
              <a:rPr lang="en-US" sz="2200" spc="57" dirty="0" smtClean="0">
                <a:solidFill>
                  <a:srgbClr val="244357"/>
                </a:solidFill>
                <a:latin typeface="+mj-lt"/>
                <a:cs typeface="Arial" panose="020B0604020202020204" pitchFamily="34" charset="0"/>
              </a:rPr>
              <a:t>CCD camera</a:t>
            </a:r>
            <a:r>
              <a:rPr lang="en-US" sz="2200" spc="57" dirty="0">
                <a:solidFill>
                  <a:srgbClr val="244357"/>
                </a:solidFill>
                <a:latin typeface="+mj-lt"/>
                <a:cs typeface="Arial" panose="020B0604020202020204" pitchFamily="34" charset="0"/>
              </a:rPr>
              <a:t>.</a:t>
            </a:r>
          </a:p>
        </p:txBody>
      </p:sp>
      <p:sp>
        <p:nvSpPr>
          <p:cNvPr id="53" name="Rectangle: Rounded Corners 52">
            <a:extLst>
              <a:ext uri="{FF2B5EF4-FFF2-40B4-BE49-F238E27FC236}">
                <a16:creationId xmlns="" xmlns:a16="http://schemas.microsoft.com/office/drawing/2014/main" id="{7C4F1A48-C789-43DD-9F4E-C7F71B5770BC}"/>
              </a:ext>
            </a:extLst>
          </p:cNvPr>
          <p:cNvSpPr/>
          <p:nvPr/>
        </p:nvSpPr>
        <p:spPr>
          <a:xfrm>
            <a:off x="13938251" y="3292475"/>
            <a:ext cx="5317962"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Analysis</a:t>
            </a:r>
          </a:p>
          <a:p>
            <a:pPr algn="just">
              <a:defRPr/>
            </a:pPr>
            <a:r>
              <a:rPr lang="en-US" sz="2200" spc="57" dirty="0">
                <a:solidFill>
                  <a:srgbClr val="244357"/>
                </a:solidFill>
                <a:latin typeface="+mj-lt"/>
                <a:cs typeface="Arial" panose="020B0604020202020204" pitchFamily="34" charset="0"/>
              </a:rPr>
              <a:t>The kinetics of fluorescence response is analyzed by </a:t>
            </a:r>
            <a:r>
              <a:rPr lang="en-US" sz="2200" spc="57" dirty="0" smtClean="0">
                <a:solidFill>
                  <a:srgbClr val="244357"/>
                </a:solidFill>
                <a:latin typeface="+mj-lt"/>
                <a:cs typeface="Arial" panose="020B0604020202020204" pitchFamily="34" charset="0"/>
              </a:rPr>
              <a:t>i-Diagnostics </a:t>
            </a:r>
            <a:r>
              <a:rPr lang="en-US" sz="2200" spc="57" dirty="0">
                <a:solidFill>
                  <a:srgbClr val="244357"/>
                </a:solidFill>
                <a:latin typeface="+mj-lt"/>
                <a:cs typeface="Arial" panose="020B0604020202020204" pitchFamily="34" charset="0"/>
              </a:rPr>
              <a:t>app; concentrations of multiple bio-markers are derived; the data are combined with clinical symptoms entered into the app; and in 5-10 minutes after applying the sample, test results are reported</a:t>
            </a:r>
            <a:r>
              <a:rPr lang="en-US" sz="2200" spc="57" dirty="0">
                <a:solidFill>
                  <a:srgbClr val="244357"/>
                </a:solidFill>
                <a:latin typeface="Arial" panose="020B0604020202020204" pitchFamily="34" charset="0"/>
                <a:cs typeface="Arial" panose="020B0604020202020204" pitchFamily="34" charset="0"/>
              </a:rPr>
              <a:t>. </a:t>
            </a:r>
          </a:p>
        </p:txBody>
      </p:sp>
      <p:sp>
        <p:nvSpPr>
          <p:cNvPr id="55" name="Rectangle: Rounded Corners 54">
            <a:extLst>
              <a:ext uri="{FF2B5EF4-FFF2-40B4-BE49-F238E27FC236}">
                <a16:creationId xmlns="" xmlns:a16="http://schemas.microsoft.com/office/drawing/2014/main" id="{EEBE47BC-E860-4E85-BBA5-DC6CB006F281}"/>
              </a:ext>
            </a:extLst>
          </p:cNvPr>
          <p:cNvSpPr/>
          <p:nvPr/>
        </p:nvSpPr>
        <p:spPr>
          <a:xfrm>
            <a:off x="1517650" y="3319056"/>
            <a:ext cx="5115027" cy="35357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0" dirty="0">
              <a:solidFill>
                <a:schemeClr val="accent1">
                  <a:lumMod val="50000"/>
                </a:schemeClr>
              </a:solidFill>
              <a:effectLst/>
              <a:latin typeface="+mj-lt"/>
              <a:cs typeface="Arial" panose="020B0604020202020204" pitchFamily="34" charset="0"/>
            </a:endParaRPr>
          </a:p>
          <a:p>
            <a:pPr algn="ctr"/>
            <a:r>
              <a:rPr lang="en-US" sz="2800" b="1" i="0" dirty="0">
                <a:solidFill>
                  <a:schemeClr val="accent1">
                    <a:lumMod val="50000"/>
                  </a:schemeClr>
                </a:solidFill>
                <a:effectLst/>
                <a:latin typeface="+mj-lt"/>
                <a:cs typeface="Arial" panose="020B0604020202020204" pitchFamily="34" charset="0"/>
              </a:rPr>
              <a:t>Preparation</a:t>
            </a:r>
          </a:p>
          <a:p>
            <a:pPr algn="just">
              <a:defRPr/>
            </a:pPr>
            <a:r>
              <a:rPr lang="en-US" sz="2200" spc="57" dirty="0">
                <a:solidFill>
                  <a:srgbClr val="244357"/>
                </a:solidFill>
                <a:latin typeface="+mj-lt"/>
                <a:cs typeface="Arial" panose="020B0604020202020204" pitchFamily="34" charset="0"/>
              </a:rPr>
              <a:t>A biological fluid, e.g. blood, urine, saliva flows over the microarray of bioassays. Each bioassay contains an affinity </a:t>
            </a:r>
            <a:r>
              <a:rPr lang="en-US" sz="2200" spc="57" dirty="0" smtClean="0">
                <a:solidFill>
                  <a:srgbClr val="244357"/>
                </a:solidFill>
                <a:latin typeface="+mj-lt"/>
                <a:cs typeface="Arial" panose="020B0604020202020204" pitchFamily="34" charset="0"/>
              </a:rPr>
              <a:t>molecule, </a:t>
            </a:r>
            <a:r>
              <a:rPr lang="en-US" sz="2200" spc="57" dirty="0">
                <a:solidFill>
                  <a:srgbClr val="244357"/>
                </a:solidFill>
                <a:latin typeface="+mj-lt"/>
                <a:cs typeface="Arial" panose="020B0604020202020204" pitchFamily="34" charset="0"/>
              </a:rPr>
              <a:t>which specifically binds only </a:t>
            </a:r>
            <a:r>
              <a:rPr lang="en-US" sz="2200" spc="57" dirty="0" smtClean="0">
                <a:solidFill>
                  <a:srgbClr val="244357"/>
                </a:solidFill>
                <a:latin typeface="+mj-lt"/>
                <a:cs typeface="Arial" panose="020B0604020202020204" pitchFamily="34" charset="0"/>
              </a:rPr>
              <a:t>the </a:t>
            </a:r>
            <a:r>
              <a:rPr lang="en-US" sz="2200" spc="57" dirty="0">
                <a:solidFill>
                  <a:srgbClr val="244357"/>
                </a:solidFill>
                <a:latin typeface="+mj-lt"/>
                <a:cs typeface="Arial" panose="020B0604020202020204" pitchFamily="34" charset="0"/>
              </a:rPr>
              <a:t>specific target biomarker, which results in de-quenching or emerging of fluorescence.</a:t>
            </a:r>
          </a:p>
          <a:p>
            <a:pPr algn="just">
              <a:defRPr/>
            </a:pPr>
            <a:endParaRPr lang="en-US" sz="2200" spc="57" dirty="0">
              <a:solidFill>
                <a:srgbClr val="244357"/>
              </a:solidFill>
              <a:latin typeface="Arial" panose="020B0604020202020204" pitchFamily="34" charset="0"/>
              <a:cs typeface="Arial" panose="020B0604020202020204" pitchFamily="34" charset="0"/>
            </a:endParaRPr>
          </a:p>
        </p:txBody>
      </p:sp>
      <p:sp>
        <p:nvSpPr>
          <p:cNvPr id="13" name="Rectangle 12"/>
          <p:cNvSpPr/>
          <p:nvPr/>
        </p:nvSpPr>
        <p:spPr>
          <a:xfrm>
            <a:off x="1950938" y="10455275"/>
            <a:ext cx="10747237" cy="400110"/>
          </a:xfrm>
          <a:prstGeom prst="rect">
            <a:avLst/>
          </a:prstGeom>
        </p:spPr>
        <p:txBody>
          <a:bodyPr wrap="none">
            <a:spAutoFit/>
          </a:bodyPr>
          <a:lstStyle/>
          <a:p>
            <a:r>
              <a:rPr lang="en-US" sz="2000" dirty="0">
                <a:solidFill>
                  <a:srgbClr val="0000FF"/>
                </a:solidFill>
                <a:latin typeface="Arial" panose="020B0604020202020204" pitchFamily="34" charset="0"/>
                <a:cs typeface="Arial" panose="020B0604020202020204" pitchFamily="34" charset="0"/>
              </a:rPr>
              <a:t>Principles of  </a:t>
            </a:r>
            <a:r>
              <a:rPr lang="en-US" sz="2000" dirty="0" smtClean="0">
                <a:solidFill>
                  <a:srgbClr val="0000FF"/>
                </a:solidFill>
                <a:latin typeface="Arial" panose="020B0604020202020204" pitchFamily="34" charset="0"/>
                <a:cs typeface="Arial" panose="020B0604020202020204" pitchFamily="34" charset="0"/>
              </a:rPr>
              <a:t>i-Diagnostics </a:t>
            </a:r>
            <a:r>
              <a:rPr lang="en-US" sz="2000" dirty="0">
                <a:solidFill>
                  <a:srgbClr val="0000FF"/>
                </a:solidFill>
                <a:latin typeface="Arial" panose="020B0604020202020204" pitchFamily="34" charset="0"/>
                <a:cs typeface="Arial" panose="020B0604020202020204" pitchFamily="34" charset="0"/>
              </a:rPr>
              <a:t>are described at the URL http://</a:t>
            </a:r>
            <a:r>
              <a:rPr lang="en-US" sz="2000" dirty="0" smtClean="0">
                <a:solidFill>
                  <a:srgbClr val="0000FF"/>
                </a:solidFill>
                <a:latin typeface="Arial" panose="020B0604020202020204" pitchFamily="34" charset="0"/>
                <a:cs typeface="Arial" panose="020B0604020202020204" pitchFamily="34" charset="0"/>
              </a:rPr>
              <a:t>www.TIRF-Labs.com/i-diagnostics</a:t>
            </a:r>
            <a:endParaRPr lang="en-US" sz="2000" dirty="0">
              <a:solidFill>
                <a:srgbClr val="0000FF"/>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7</a:t>
            </a:fld>
            <a:endParaRPr lang="en-US" dirty="0"/>
          </a:p>
        </p:txBody>
      </p:sp>
      <p:sp>
        <p:nvSpPr>
          <p:cNvPr id="16" name="TextBox 15">
            <a:extLst>
              <a:ext uri="{FF2B5EF4-FFF2-40B4-BE49-F238E27FC236}">
                <a16:creationId xmlns="" xmlns:a16="http://schemas.microsoft.com/office/drawing/2014/main" id="{A4A54C2F-FD04-410F-A5A9-DCBC300BB77C}"/>
              </a:ext>
            </a:extLst>
          </p:cNvPr>
          <p:cNvSpPr txBox="1"/>
          <p:nvPr/>
        </p:nvSpPr>
        <p:spPr>
          <a:xfrm>
            <a:off x="15843250" y="104552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069" y="6985894"/>
            <a:ext cx="4694187" cy="34267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561" y="7331075"/>
            <a:ext cx="5754403" cy="2301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35049" y="6988391"/>
            <a:ext cx="4699607" cy="3314484"/>
          </a:xfrm>
          <a:prstGeom prst="rect">
            <a:avLst/>
          </a:prstGeom>
        </p:spPr>
      </p:pic>
    </p:spTree>
    <p:extLst>
      <p:ext uri="{BB962C8B-B14F-4D97-AF65-F5344CB8AC3E}">
        <p14:creationId xmlns:p14="http://schemas.microsoft.com/office/powerpoint/2010/main" val="345159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2432050" y="766674"/>
            <a:ext cx="166878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Why </a:t>
            </a:r>
            <a:r>
              <a:rPr lang="en-US" sz="4400" b="1" dirty="0" smtClean="0">
                <a:solidFill>
                  <a:schemeClr val="accent1">
                    <a:lumMod val="50000"/>
                  </a:schemeClr>
                </a:solidFill>
                <a:latin typeface="+mj-lt"/>
                <a:cs typeface="Arial" panose="020B0604020202020204" pitchFamily="34" charset="0"/>
              </a:rPr>
              <a:t>are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i="1" spc="70" dirty="0" smtClean="0">
                <a:solidFill>
                  <a:srgbClr val="244357"/>
                </a:solidFill>
                <a:latin typeface="+mj-lt"/>
                <a:cs typeface="Arial" panose="020B0604020202020204" pitchFamily="34" charset="0"/>
              </a:rPr>
              <a:t>-</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and TIRF Analytix so </a:t>
            </a:r>
            <a:r>
              <a:rPr lang="en-US" sz="4400" b="1" dirty="0">
                <a:solidFill>
                  <a:schemeClr val="accent1">
                    <a:lumMod val="50000"/>
                  </a:schemeClr>
                </a:solidFill>
                <a:latin typeface="+mj-lt"/>
                <a:cs typeface="Arial" panose="020B0604020202020204" pitchFamily="34" charset="0"/>
              </a:rPr>
              <a:t>Uniquely Advantageous?</a:t>
            </a:r>
          </a:p>
        </p:txBody>
      </p:sp>
      <p:sp>
        <p:nvSpPr>
          <p:cNvPr id="29" name="TextBox 28">
            <a:extLst>
              <a:ext uri="{FF2B5EF4-FFF2-40B4-BE49-F238E27FC236}">
                <a16:creationId xmlns="" xmlns:a16="http://schemas.microsoft.com/office/drawing/2014/main" id="{8E6976B0-6F0B-4072-B633-36E2A7E4BC3A}"/>
              </a:ext>
            </a:extLst>
          </p:cNvPr>
          <p:cNvSpPr txBox="1"/>
          <p:nvPr/>
        </p:nvSpPr>
        <p:spPr>
          <a:xfrm>
            <a:off x="944445" y="1942276"/>
            <a:ext cx="18522823" cy="1077218"/>
          </a:xfrm>
          <a:prstGeom prst="rect">
            <a:avLst/>
          </a:prstGeom>
          <a:noFill/>
        </p:spPr>
        <p:txBody>
          <a:bodyPr wrap="square">
            <a:spAutoFit/>
          </a:bodyPr>
          <a:lstStyle/>
          <a:p>
            <a:pPr algn="just"/>
            <a:r>
              <a:rPr lang="en-US" sz="2800" b="0" i="0" spc="70" dirty="0" smtClean="0">
                <a:solidFill>
                  <a:schemeClr val="accent1">
                    <a:lumMod val="50000"/>
                  </a:schemeClr>
                </a:solidFill>
                <a:effectLst/>
                <a:latin typeface="Arial" panose="020B0604020202020204" pitchFamily="34" charset="0"/>
                <a:cs typeface="Arial" panose="020B0604020202020204" pitchFamily="34" charset="0"/>
              </a:rPr>
              <a:t>	</a:t>
            </a:r>
            <a:r>
              <a:rPr lang="en-US" sz="3200" b="0" i="0" spc="70" dirty="0" smtClean="0">
                <a:solidFill>
                  <a:schemeClr val="accent1">
                    <a:lumMod val="50000"/>
                  </a:schemeClr>
                </a:solidFill>
                <a:effectLst/>
                <a:latin typeface="+mj-lt"/>
                <a:cs typeface="Arial" panose="020B0604020202020204" pitchFamily="34" charset="0"/>
              </a:rPr>
              <a:t>The </a:t>
            </a:r>
            <a:r>
              <a:rPr lang="en-US" sz="3200" b="0" i="0" spc="70" dirty="0">
                <a:solidFill>
                  <a:schemeClr val="accent1">
                    <a:lumMod val="50000"/>
                  </a:schemeClr>
                </a:solidFill>
                <a:effectLst/>
                <a:latin typeface="+mj-lt"/>
                <a:cs typeface="Arial" panose="020B0604020202020204" pitchFamily="34" charset="0"/>
              </a:rPr>
              <a:t>answer lies in the phenomena of </a:t>
            </a:r>
            <a:r>
              <a:rPr lang="en-US" sz="3200" b="0" spc="70" dirty="0">
                <a:solidFill>
                  <a:schemeClr val="accent1">
                    <a:lumMod val="50000"/>
                  </a:schemeClr>
                </a:solidFill>
                <a:effectLst/>
                <a:latin typeface="+mj-lt"/>
                <a:cs typeface="Arial" panose="020B0604020202020204" pitchFamily="34" charset="0"/>
              </a:rPr>
              <a:t>Total Internal Reflection and the Evanescent Wave</a:t>
            </a:r>
            <a:r>
              <a:rPr lang="en-US" sz="3200" b="0" i="0" spc="70" dirty="0">
                <a:solidFill>
                  <a:schemeClr val="accent1">
                    <a:lumMod val="50000"/>
                  </a:schemeClr>
                </a:solidFill>
                <a:effectLst/>
                <a:latin typeface="+mj-lt"/>
                <a:cs typeface="Arial" panose="020B0604020202020204" pitchFamily="34" charset="0"/>
              </a:rPr>
              <a:t>, the main actors in real-time TIRF microarrays</a:t>
            </a:r>
            <a:r>
              <a:rPr lang="en-US" sz="3200" spc="70" dirty="0">
                <a:solidFill>
                  <a:schemeClr val="accent1">
                    <a:lumMod val="50000"/>
                  </a:schemeClr>
                </a:solidFill>
                <a:latin typeface="+mj-lt"/>
                <a:cs typeface="Arial" panose="020B0604020202020204" pitchFamily="34" charset="0"/>
              </a:rPr>
              <a:t>,</a:t>
            </a:r>
            <a:r>
              <a:rPr lang="en-US" sz="3200" b="0" i="0" spc="70" dirty="0">
                <a:solidFill>
                  <a:schemeClr val="accent1">
                    <a:lumMod val="50000"/>
                  </a:schemeClr>
                </a:solidFill>
                <a:effectLst/>
                <a:latin typeface="+mj-lt"/>
                <a:cs typeface="Arial" panose="020B0604020202020204" pitchFamily="34" charset="0"/>
              </a:rPr>
              <a:t> the underlying technology of </a:t>
            </a:r>
            <a:r>
              <a:rPr lang="en-US" sz="3200" i="1" spc="70" dirty="0" smtClean="0">
                <a:solidFill>
                  <a:srgbClr val="244357"/>
                </a:solidFill>
                <a:latin typeface="Book Antiqua" panose="02040602050305030304" pitchFamily="18" charset="0"/>
                <a:cs typeface="Arial" panose="020B0604020202020204" pitchFamily="34" charset="0"/>
              </a:rPr>
              <a:t>i</a:t>
            </a:r>
            <a:r>
              <a:rPr lang="en-US" sz="3200" i="1" spc="70" dirty="0" smtClean="0">
                <a:solidFill>
                  <a:srgbClr val="244357"/>
                </a:solidFill>
                <a:latin typeface="+mj-lt"/>
                <a:cs typeface="Arial" panose="020B0604020202020204" pitchFamily="34" charset="0"/>
              </a:rPr>
              <a:t>-</a:t>
            </a:r>
            <a:r>
              <a:rPr lang="en-US" sz="3200" spc="70" dirty="0" smtClean="0">
                <a:solidFill>
                  <a:srgbClr val="244357"/>
                </a:solidFill>
                <a:latin typeface="+mj-lt"/>
                <a:cs typeface="Arial" panose="020B0604020202020204" pitchFamily="34" charset="0"/>
              </a:rPr>
              <a:t>Diagnostics</a:t>
            </a:r>
            <a:r>
              <a:rPr lang="en-US" sz="3200" spc="70" dirty="0">
                <a:solidFill>
                  <a:schemeClr val="accent1">
                    <a:lumMod val="50000"/>
                  </a:schemeClr>
                </a:solidFill>
                <a:latin typeface="+mj-lt"/>
                <a:cs typeface="Arial" panose="020B0604020202020204" pitchFamily="34" charset="0"/>
              </a:rPr>
              <a:t> </a:t>
            </a:r>
            <a:r>
              <a:rPr lang="en-US" sz="3200" spc="70" dirty="0" smtClean="0">
                <a:solidFill>
                  <a:schemeClr val="accent1">
                    <a:lumMod val="50000"/>
                  </a:schemeClr>
                </a:solidFill>
                <a:latin typeface="+mj-lt"/>
                <a:cs typeface="Arial" panose="020B0604020202020204" pitchFamily="34" charset="0"/>
              </a:rPr>
              <a:t>and TIRF Analytix</a:t>
            </a:r>
            <a:r>
              <a:rPr lang="en-US" sz="3200" b="0" i="0" spc="70" dirty="0" smtClean="0">
                <a:solidFill>
                  <a:schemeClr val="accent1">
                    <a:lumMod val="50000"/>
                  </a:schemeClr>
                </a:solidFill>
                <a:effectLst/>
                <a:latin typeface="+mj-lt"/>
                <a:cs typeface="Arial" panose="020B0604020202020204" pitchFamily="34" charset="0"/>
              </a:rPr>
              <a:t> </a:t>
            </a:r>
            <a:endParaRPr lang="en-US" sz="3200" b="0" i="0" dirty="0">
              <a:solidFill>
                <a:srgbClr val="000000"/>
              </a:solidFill>
              <a:effectLst/>
              <a:latin typeface="+mj-lt"/>
            </a:endParaRPr>
          </a:p>
        </p:txBody>
      </p:sp>
      <p:sp>
        <p:nvSpPr>
          <p:cNvPr id="2" name="TextBox 1">
            <a:extLst>
              <a:ext uri="{FF2B5EF4-FFF2-40B4-BE49-F238E27FC236}">
                <a16:creationId xmlns="" xmlns:a16="http://schemas.microsoft.com/office/drawing/2014/main" id="{D8220F28-92E1-4FC3-A9D6-54CC426ADDBB}"/>
              </a:ext>
            </a:extLst>
          </p:cNvPr>
          <p:cNvSpPr txBox="1"/>
          <p:nvPr/>
        </p:nvSpPr>
        <p:spPr>
          <a:xfrm>
            <a:off x="8886352" y="7366585"/>
            <a:ext cx="10462098" cy="2631490"/>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sz="3200" i="1" spc="70" dirty="0">
                <a:solidFill>
                  <a:schemeClr val="accent1">
                    <a:lumMod val="50000"/>
                  </a:schemeClr>
                </a:solidFill>
                <a:latin typeface="+mj-lt"/>
                <a:cs typeface="Arial" panose="020B0604020202020204" pitchFamily="34" charset="0"/>
              </a:rPr>
              <a:t>O</a:t>
            </a:r>
            <a:r>
              <a:rPr lang="en-US" sz="3200" i="1" spc="70" dirty="0">
                <a:solidFill>
                  <a:schemeClr val="accent1">
                    <a:lumMod val="50000"/>
                  </a:schemeClr>
                </a:solidFill>
                <a:effectLst/>
                <a:latin typeface="+mj-lt"/>
                <a:cs typeface="Arial" panose="020B0604020202020204" pitchFamily="34" charset="0"/>
              </a:rPr>
              <a:t>ur progress in TIRF </a:t>
            </a:r>
            <a:r>
              <a:rPr lang="en-US" sz="3200" i="1" spc="70" dirty="0" smtClean="0">
                <a:solidFill>
                  <a:schemeClr val="accent1">
                    <a:lumMod val="50000"/>
                  </a:schemeClr>
                </a:solidFill>
                <a:effectLst/>
                <a:latin typeface="+mj-lt"/>
                <a:cs typeface="Arial" panose="020B0604020202020204" pitchFamily="34" charset="0"/>
              </a:rPr>
              <a:t>microarrays spanned </a:t>
            </a:r>
            <a:r>
              <a:rPr lang="en-US" sz="3200" i="1" spc="70" dirty="0">
                <a:solidFill>
                  <a:schemeClr val="accent1">
                    <a:lumMod val="50000"/>
                  </a:schemeClr>
                </a:solidFill>
                <a:effectLst/>
                <a:latin typeface="+mj-lt"/>
                <a:cs typeface="Arial" panose="020B0604020202020204" pitchFamily="34" charset="0"/>
              </a:rPr>
              <a:t>from large bench-top </a:t>
            </a:r>
            <a:r>
              <a:rPr lang="en-US" sz="3200" i="1" spc="70" dirty="0" smtClean="0">
                <a:solidFill>
                  <a:schemeClr val="accent1">
                    <a:lumMod val="50000"/>
                  </a:schemeClr>
                </a:solidFill>
                <a:effectLst/>
                <a:latin typeface="+mj-lt"/>
                <a:cs typeface="Arial" panose="020B0604020202020204" pitchFamily="34" charset="0"/>
              </a:rPr>
              <a:t>instrument, </a:t>
            </a:r>
            <a:r>
              <a:rPr lang="en-US" sz="3200" i="1" spc="70" dirty="0">
                <a:solidFill>
                  <a:schemeClr val="accent1">
                    <a:lumMod val="50000"/>
                  </a:schemeClr>
                </a:solidFill>
                <a:effectLst/>
                <a:latin typeface="+mj-lt"/>
                <a:cs typeface="Arial" panose="020B0604020202020204" pitchFamily="34" charset="0"/>
              </a:rPr>
              <a:t>through portable </a:t>
            </a:r>
            <a:r>
              <a:rPr lang="en-US" sz="3200" i="1" spc="70" dirty="0" smtClean="0">
                <a:solidFill>
                  <a:schemeClr val="accent1">
                    <a:lumMod val="50000"/>
                  </a:schemeClr>
                </a:solidFill>
                <a:effectLst/>
                <a:latin typeface="+mj-lt"/>
                <a:cs typeface="Arial" panose="020B0604020202020204" pitchFamily="34" charset="0"/>
              </a:rPr>
              <a:t>sensors, </a:t>
            </a:r>
            <a:r>
              <a:rPr lang="en-US" sz="3200" i="1" spc="70" dirty="0">
                <a:solidFill>
                  <a:schemeClr val="accent1">
                    <a:lumMod val="50000"/>
                  </a:schemeClr>
                </a:solidFill>
                <a:effectLst/>
                <a:latin typeface="+mj-lt"/>
                <a:cs typeface="Arial" panose="020B0604020202020204" pitchFamily="34" charset="0"/>
              </a:rPr>
              <a:t>to small handheld devices. </a:t>
            </a:r>
          </a:p>
          <a:p>
            <a:pPr marL="342900" indent="-342900" algn="just">
              <a:buFont typeface="Arial" panose="020B0604020202020204" pitchFamily="34" charset="0"/>
              <a:buChar char="•"/>
            </a:pPr>
            <a:r>
              <a:rPr lang="en-US" sz="3200" i="1" spc="70" dirty="0">
                <a:solidFill>
                  <a:schemeClr val="accent1">
                    <a:lumMod val="50000"/>
                  </a:schemeClr>
                </a:solidFill>
                <a:latin typeface="+mj-lt"/>
                <a:cs typeface="Arial" panose="020B0604020202020204" pitchFamily="34" charset="0"/>
              </a:rPr>
              <a:t>In </a:t>
            </a:r>
            <a:r>
              <a:rPr lang="en-US" sz="3200" i="1" spc="70" dirty="0" smtClean="0">
                <a:solidFill>
                  <a:schemeClr val="accent1">
                    <a:lumMod val="50000"/>
                  </a:schemeClr>
                </a:solidFill>
                <a:latin typeface="+mj-lt"/>
                <a:cs typeface="Arial" panose="020B0604020202020204" pitchFamily="34" charset="0"/>
              </a:rPr>
              <a:t>2016, </a:t>
            </a:r>
            <a:r>
              <a:rPr lang="en-US" sz="3200" i="1" spc="70" dirty="0">
                <a:solidFill>
                  <a:schemeClr val="accent1">
                    <a:lumMod val="50000"/>
                  </a:schemeClr>
                </a:solidFill>
                <a:latin typeface="+mj-lt"/>
                <a:cs typeface="Arial" panose="020B0604020202020204" pitchFamily="34" charset="0"/>
              </a:rPr>
              <a:t>we discovered that silk fibroin </a:t>
            </a:r>
            <a:r>
              <a:rPr lang="en-US" sz="3200" i="1" spc="70" dirty="0" smtClean="0">
                <a:solidFill>
                  <a:schemeClr val="accent1">
                    <a:lumMod val="50000"/>
                  </a:schemeClr>
                </a:solidFill>
                <a:latin typeface="+mj-lt"/>
                <a:cs typeface="Arial" panose="020B0604020202020204" pitchFamily="34" charset="0"/>
              </a:rPr>
              <a:t>enhances </a:t>
            </a:r>
            <a:r>
              <a:rPr lang="en-US" sz="3200" i="1" spc="70" dirty="0">
                <a:solidFill>
                  <a:schemeClr val="accent1">
                    <a:lumMod val="50000"/>
                  </a:schemeClr>
                </a:solidFill>
                <a:latin typeface="+mj-lt"/>
                <a:cs typeface="Arial" panose="020B0604020202020204" pitchFamily="34" charset="0"/>
              </a:rPr>
              <a:t>TIRF microarrays so </a:t>
            </a:r>
            <a:r>
              <a:rPr lang="en-US" sz="3200" i="1" spc="70" dirty="0" smtClean="0">
                <a:solidFill>
                  <a:schemeClr val="accent1">
                    <a:lumMod val="50000"/>
                  </a:schemeClr>
                </a:solidFill>
                <a:latin typeface="+mj-lt"/>
                <a:cs typeface="Arial" panose="020B0604020202020204" pitchFamily="34" charset="0"/>
              </a:rPr>
              <a:t>one can use </a:t>
            </a:r>
            <a:r>
              <a:rPr lang="en-US" sz="3200" i="1" spc="70" dirty="0">
                <a:solidFill>
                  <a:schemeClr val="accent1">
                    <a:lumMod val="50000"/>
                  </a:schemeClr>
                </a:solidFill>
                <a:latin typeface="+mj-lt"/>
                <a:cs typeface="Arial" panose="020B0604020202020204" pitchFamily="34" charset="0"/>
              </a:rPr>
              <a:t>a </a:t>
            </a:r>
            <a:r>
              <a:rPr lang="en-US" sz="3200" i="1" spc="70" dirty="0" smtClean="0">
                <a:solidFill>
                  <a:schemeClr val="accent1">
                    <a:lumMod val="50000"/>
                  </a:schemeClr>
                </a:solidFill>
                <a:latin typeface="+mj-lt"/>
                <a:cs typeface="Arial" panose="020B0604020202020204" pitchFamily="34" charset="0"/>
              </a:rPr>
              <a:t>cellphone camera. </a:t>
            </a:r>
            <a:endParaRPr lang="en-US" sz="3200" i="1" spc="70" dirty="0">
              <a:solidFill>
                <a:schemeClr val="accent1">
                  <a:lumMod val="50000"/>
                </a:schemeClr>
              </a:solidFill>
              <a:latin typeface="+mj-lt"/>
              <a:cs typeface="Arial" panose="020B0604020202020204" pitchFamily="34" charset="0"/>
            </a:endParaRPr>
          </a:p>
        </p:txBody>
      </p:sp>
      <p:sp>
        <p:nvSpPr>
          <p:cNvPr id="10" name="TextBox 9">
            <a:extLst>
              <a:ext uri="{FF2B5EF4-FFF2-40B4-BE49-F238E27FC236}">
                <a16:creationId xmlns="" xmlns:a16="http://schemas.microsoft.com/office/drawing/2014/main" id="{988F65D4-8BAE-48A1-9185-0712CAC25FF1}"/>
              </a:ext>
            </a:extLst>
          </p:cNvPr>
          <p:cNvSpPr txBox="1"/>
          <p:nvPr/>
        </p:nvSpPr>
        <p:spPr>
          <a:xfrm>
            <a:off x="450850" y="3140075"/>
            <a:ext cx="9418628" cy="4031873"/>
          </a:xfrm>
          <a:prstGeom prst="rect">
            <a:avLst/>
          </a:prstGeom>
          <a:noFill/>
        </p:spPr>
        <p:txBody>
          <a:bodyPr wrap="square">
            <a:spAutoFit/>
          </a:bodyPr>
          <a:lstStyle/>
          <a:p>
            <a:pPr marL="457200" indent="-457200" algn="just">
              <a:buFont typeface="Arial" panose="020B0604020202020204" pitchFamily="34" charset="0"/>
              <a:buChar char="•"/>
            </a:pPr>
            <a:r>
              <a:rPr lang="en-US" sz="3200" i="1" spc="70" dirty="0" smtClean="0">
                <a:solidFill>
                  <a:schemeClr val="accent1">
                    <a:lumMod val="50000"/>
                  </a:schemeClr>
                </a:solidFill>
                <a:latin typeface="+mj-lt"/>
                <a:cs typeface="Arial" panose="020B0604020202020204" pitchFamily="34" charset="0"/>
              </a:rPr>
              <a:t>TIRF</a:t>
            </a:r>
            <a:r>
              <a:rPr lang="en-US" sz="3200" b="0" i="1" spc="70" dirty="0" smtClean="0">
                <a:solidFill>
                  <a:schemeClr val="accent1">
                    <a:lumMod val="50000"/>
                  </a:schemeClr>
                </a:solidFill>
                <a:effectLst/>
                <a:latin typeface="+mj-lt"/>
                <a:cs typeface="Arial" panose="020B0604020202020204" pitchFamily="34" charset="0"/>
              </a:rPr>
              <a:t> </a:t>
            </a:r>
            <a:r>
              <a:rPr lang="en-US" sz="3200" b="0" i="1" spc="70" dirty="0">
                <a:solidFill>
                  <a:schemeClr val="accent1">
                    <a:lumMod val="50000"/>
                  </a:schemeClr>
                </a:solidFill>
                <a:effectLst/>
                <a:latin typeface="+mj-lt"/>
                <a:cs typeface="Arial" panose="020B0604020202020204" pitchFamily="34" charset="0"/>
              </a:rPr>
              <a:t>phenomena </a:t>
            </a:r>
            <a:r>
              <a:rPr lang="en-US" sz="3200" b="0" i="1" spc="70" dirty="0" smtClean="0">
                <a:solidFill>
                  <a:schemeClr val="accent1">
                    <a:lumMod val="50000"/>
                  </a:schemeClr>
                </a:solidFill>
                <a:effectLst/>
                <a:latin typeface="+mj-lt"/>
                <a:cs typeface="Arial" panose="020B0604020202020204" pitchFamily="34" charset="0"/>
              </a:rPr>
              <a:t>provides </a:t>
            </a:r>
            <a:r>
              <a:rPr lang="en-US" sz="3200" b="0" i="1" spc="70" dirty="0">
                <a:solidFill>
                  <a:schemeClr val="accent1">
                    <a:lumMod val="50000"/>
                  </a:schemeClr>
                </a:solidFill>
                <a:effectLst/>
                <a:latin typeface="+mj-lt"/>
                <a:cs typeface="Arial" panose="020B0604020202020204" pitchFamily="34" charset="0"/>
              </a:rPr>
              <a:t>exceptional surface selectivity and </a:t>
            </a:r>
            <a:r>
              <a:rPr lang="en-US" sz="3200" b="0" i="1" spc="70" dirty="0" smtClean="0">
                <a:solidFill>
                  <a:schemeClr val="accent1">
                    <a:lumMod val="50000"/>
                  </a:schemeClr>
                </a:solidFill>
                <a:effectLst/>
                <a:latin typeface="+mj-lt"/>
                <a:cs typeface="Arial" panose="020B0604020202020204" pitchFamily="34" charset="0"/>
              </a:rPr>
              <a:t>enables the </a:t>
            </a:r>
            <a:r>
              <a:rPr lang="en-US" sz="3200" b="0" i="1" spc="70" dirty="0">
                <a:solidFill>
                  <a:schemeClr val="accent1">
                    <a:lumMod val="50000"/>
                  </a:schemeClr>
                </a:solidFill>
                <a:effectLst/>
                <a:latin typeface="+mj-lt"/>
                <a:cs typeface="Arial" panose="020B0604020202020204" pitchFamily="34" charset="0"/>
              </a:rPr>
              <a:t>ultimate limit of detection - down to single molecules.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TIRF is capable of detecting a multitude of molecular markers of four classes </a:t>
            </a:r>
            <a:r>
              <a:rPr lang="en-US" sz="3200" i="1" spc="70" dirty="0">
                <a:solidFill>
                  <a:schemeClr val="accent1">
                    <a:lumMod val="50000"/>
                  </a:schemeClr>
                </a:solidFill>
                <a:effectLst/>
                <a:latin typeface="+mj-lt"/>
                <a:cs typeface="Arial" panose="020B0604020202020204" pitchFamily="34" charset="0"/>
              </a:rPr>
              <a:t>simultaneously</a:t>
            </a:r>
            <a:r>
              <a:rPr lang="en-US" sz="3200" b="0" i="1" spc="70" dirty="0">
                <a:solidFill>
                  <a:schemeClr val="accent1">
                    <a:lumMod val="50000"/>
                  </a:schemeClr>
                </a:solidFill>
                <a:effectLst/>
                <a:latin typeface="+mj-lt"/>
                <a:cs typeface="Arial" panose="020B0604020202020204" pitchFamily="34" charset="0"/>
              </a:rPr>
              <a:t>, a feature not found in any other technology. </a:t>
            </a:r>
          </a:p>
          <a:p>
            <a:pPr marL="457200" indent="-457200" algn="just">
              <a:buFont typeface="Arial" panose="020B0604020202020204" pitchFamily="34" charset="0"/>
              <a:buChar char="•"/>
            </a:pPr>
            <a:r>
              <a:rPr lang="en-US" sz="3200" i="1" spc="70" dirty="0">
                <a:solidFill>
                  <a:schemeClr val="accent1">
                    <a:lumMod val="50000"/>
                  </a:schemeClr>
                </a:solidFill>
                <a:latin typeface="+mj-lt"/>
                <a:cs typeface="Arial" panose="020B0604020202020204" pitchFamily="34" charset="0"/>
              </a:rPr>
              <a:t>TIRF microarrays require </a:t>
            </a:r>
            <a:r>
              <a:rPr lang="en-US" sz="3200" i="1" spc="70" dirty="0" smtClean="0">
                <a:solidFill>
                  <a:schemeClr val="accent1">
                    <a:lumMod val="50000"/>
                  </a:schemeClr>
                </a:solidFill>
                <a:latin typeface="+mj-lt"/>
                <a:cs typeface="Arial" panose="020B0604020202020204" pitchFamily="34" charset="0"/>
              </a:rPr>
              <a:t>m</a:t>
            </a:r>
            <a:r>
              <a:rPr lang="en-US" sz="3200" b="0" i="1" spc="70" dirty="0" smtClean="0">
                <a:solidFill>
                  <a:schemeClr val="accent1">
                    <a:lumMod val="50000"/>
                  </a:schemeClr>
                </a:solidFill>
                <a:effectLst/>
                <a:latin typeface="+mj-lt"/>
                <a:cs typeface="Arial" panose="020B0604020202020204" pitchFamily="34" charset="0"/>
              </a:rPr>
              <a:t>inimal </a:t>
            </a:r>
            <a:r>
              <a:rPr lang="en-US" sz="3200" b="0" i="1" spc="70" dirty="0" smtClean="0">
                <a:solidFill>
                  <a:schemeClr val="accent1">
                    <a:lumMod val="50000"/>
                  </a:schemeClr>
                </a:solidFill>
                <a:effectLst/>
                <a:latin typeface="+mj-lt"/>
                <a:cs typeface="Arial" panose="020B0604020202020204" pitchFamily="34" charset="0"/>
              </a:rPr>
              <a:t>sample preparation</a:t>
            </a:r>
            <a:r>
              <a:rPr lang="en-US" sz="3200" b="0" i="1" spc="70" dirty="0">
                <a:solidFill>
                  <a:schemeClr val="accent1">
                    <a:lumMod val="50000"/>
                  </a:schemeClr>
                </a:solidFill>
                <a:effectLst/>
                <a:latin typeface="+mj-lt"/>
                <a:cs typeface="Arial" panose="020B0604020202020204" pitchFamily="34" charset="0"/>
              </a:rPr>
              <a:t>.</a:t>
            </a:r>
          </a:p>
        </p:txBody>
      </p:sp>
      <p:sp>
        <p:nvSpPr>
          <p:cNvPr id="12" name="TextBox 11">
            <a:extLst>
              <a:ext uri="{FF2B5EF4-FFF2-40B4-BE49-F238E27FC236}">
                <a16:creationId xmlns="" xmlns:a16="http://schemas.microsoft.com/office/drawing/2014/main" id="{EB5A08DE-96D9-4B5E-A1CC-5B2B79015BE1}"/>
              </a:ext>
            </a:extLst>
          </p:cNvPr>
          <p:cNvSpPr txBox="1"/>
          <p:nvPr/>
        </p:nvSpPr>
        <p:spPr>
          <a:xfrm>
            <a:off x="10299173" y="3148049"/>
            <a:ext cx="9277877" cy="4031873"/>
          </a:xfrm>
          <a:prstGeom prst="rect">
            <a:avLst/>
          </a:prstGeom>
          <a:noFill/>
        </p:spPr>
        <p:txBody>
          <a:bodyPr wrap="square">
            <a:spAutoFit/>
          </a:bodyPr>
          <a:lstStyle/>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Results are obtained in a matter of 5-10 minutes.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This supersensitive, accurate and rapid technology, can be downsized to an inexpensive handheld device for </a:t>
            </a:r>
            <a:r>
              <a:rPr lang="en-US" sz="3200" b="0" i="1" spc="70" dirty="0" smtClean="0">
                <a:solidFill>
                  <a:schemeClr val="accent1">
                    <a:lumMod val="50000"/>
                  </a:schemeClr>
                </a:solidFill>
                <a:effectLst/>
                <a:latin typeface="+mj-lt"/>
                <a:cs typeface="Arial" panose="020B0604020202020204" pitchFamily="34" charset="0"/>
              </a:rPr>
              <a:t>home-use with disposable </a:t>
            </a:r>
            <a:r>
              <a:rPr lang="en-US" sz="3200" b="0" i="1" spc="70" dirty="0">
                <a:solidFill>
                  <a:schemeClr val="accent1">
                    <a:lumMod val="50000"/>
                  </a:schemeClr>
                </a:solidFill>
                <a:effectLst/>
                <a:latin typeface="+mj-lt"/>
                <a:cs typeface="Arial" panose="020B0604020202020204" pitchFamily="34" charset="0"/>
              </a:rPr>
              <a:t>cartridges </a:t>
            </a:r>
            <a:r>
              <a:rPr lang="en-US" sz="3200" b="0" i="1" spc="70" dirty="0" smtClean="0">
                <a:solidFill>
                  <a:schemeClr val="accent1">
                    <a:lumMod val="50000"/>
                  </a:schemeClr>
                </a:solidFill>
                <a:effectLst/>
                <a:latin typeface="+mj-lt"/>
                <a:cs typeface="Arial" panose="020B0604020202020204" pitchFamily="34" charset="0"/>
              </a:rPr>
              <a:t>that cost </a:t>
            </a:r>
            <a:r>
              <a:rPr lang="en-US" sz="3200" b="0" i="1" spc="70" dirty="0">
                <a:solidFill>
                  <a:schemeClr val="accent1">
                    <a:lumMod val="50000"/>
                  </a:schemeClr>
                </a:solidFill>
                <a:effectLst/>
                <a:latin typeface="+mj-lt"/>
                <a:cs typeface="Arial" panose="020B0604020202020204" pitchFamily="34" charset="0"/>
              </a:rPr>
              <a:t>$</a:t>
            </a:r>
            <a:r>
              <a:rPr lang="en-US" sz="3200" b="0" i="1" spc="70" dirty="0" smtClean="0">
                <a:solidFill>
                  <a:schemeClr val="accent1">
                    <a:lumMod val="50000"/>
                  </a:schemeClr>
                </a:solidFill>
                <a:effectLst/>
                <a:latin typeface="+mj-lt"/>
                <a:cs typeface="Arial" panose="020B0604020202020204" pitchFamily="34" charset="0"/>
              </a:rPr>
              <a:t>1-10. </a:t>
            </a:r>
            <a:endParaRPr lang="en-US" sz="3200" b="0" i="1" spc="70" dirty="0">
              <a:solidFill>
                <a:schemeClr val="accent1">
                  <a:lumMod val="50000"/>
                </a:schemeClr>
              </a:solidFill>
              <a:effectLst/>
              <a:latin typeface="+mj-lt"/>
              <a:cs typeface="Arial" panose="020B0604020202020204" pitchFamily="34" charset="0"/>
            </a:endParaRP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We are not aware of </a:t>
            </a:r>
            <a:r>
              <a:rPr lang="en-US" sz="3200" b="0" i="1" spc="70" dirty="0" smtClean="0">
                <a:solidFill>
                  <a:schemeClr val="accent1">
                    <a:lumMod val="50000"/>
                  </a:schemeClr>
                </a:solidFill>
                <a:effectLst/>
                <a:latin typeface="+mj-lt"/>
                <a:cs typeface="Arial" panose="020B0604020202020204" pitchFamily="34" charset="0"/>
              </a:rPr>
              <a:t>any other </a:t>
            </a:r>
            <a:r>
              <a:rPr lang="en-US" sz="3200" b="0" i="1" spc="70" dirty="0">
                <a:solidFill>
                  <a:schemeClr val="accent1">
                    <a:lumMod val="50000"/>
                  </a:schemeClr>
                </a:solidFill>
                <a:effectLst/>
                <a:latin typeface="+mj-lt"/>
                <a:cs typeface="Arial" panose="020B0604020202020204" pitchFamily="34" charset="0"/>
              </a:rPr>
              <a:t>technology that </a:t>
            </a:r>
            <a:r>
              <a:rPr lang="en-US" sz="3200" b="0" i="1" spc="70" dirty="0" smtClean="0">
                <a:solidFill>
                  <a:schemeClr val="accent1">
                    <a:lumMod val="50000"/>
                  </a:schemeClr>
                </a:solidFill>
                <a:effectLst/>
                <a:latin typeface="+mj-lt"/>
                <a:cs typeface="Arial" panose="020B0604020202020204" pitchFamily="34" charset="0"/>
              </a:rPr>
              <a:t>is </a:t>
            </a:r>
            <a:r>
              <a:rPr lang="en-US" sz="3200" b="0" i="1" spc="70" dirty="0">
                <a:solidFill>
                  <a:schemeClr val="accent1">
                    <a:lumMod val="50000"/>
                  </a:schemeClr>
                </a:solidFill>
                <a:effectLst/>
                <a:latin typeface="+mj-lt"/>
                <a:cs typeface="Arial" panose="020B0604020202020204" pitchFamily="34" charset="0"/>
              </a:rPr>
              <a:t>sensitive, accurate, and rapid, </a:t>
            </a:r>
            <a:r>
              <a:rPr lang="en-US" sz="3200" b="0" i="1" spc="70" dirty="0" smtClean="0">
                <a:solidFill>
                  <a:schemeClr val="accent1">
                    <a:lumMod val="50000"/>
                  </a:schemeClr>
                </a:solidFill>
                <a:effectLst/>
                <a:latin typeface="+mj-lt"/>
                <a:cs typeface="Arial" panose="020B0604020202020204" pitchFamily="34" charset="0"/>
              </a:rPr>
              <a:t>detects </a:t>
            </a:r>
            <a:r>
              <a:rPr lang="en-US" sz="3200" b="0" i="1" spc="70" dirty="0">
                <a:solidFill>
                  <a:schemeClr val="accent1">
                    <a:lumMod val="50000"/>
                  </a:schemeClr>
                </a:solidFill>
                <a:effectLst/>
                <a:latin typeface="+mj-lt"/>
                <a:cs typeface="Arial" panose="020B0604020202020204" pitchFamily="34" charset="0"/>
              </a:rPr>
              <a:t>all four </a:t>
            </a:r>
            <a:r>
              <a:rPr lang="en-US" sz="3200" b="0" i="1" spc="70" dirty="0" smtClean="0">
                <a:solidFill>
                  <a:schemeClr val="accent1">
                    <a:lumMod val="50000"/>
                  </a:schemeClr>
                </a:solidFill>
                <a:effectLst/>
                <a:latin typeface="+mj-lt"/>
                <a:cs typeface="Arial" panose="020B0604020202020204" pitchFamily="34" charset="0"/>
              </a:rPr>
              <a:t>classes </a:t>
            </a:r>
            <a:r>
              <a:rPr lang="en-US" sz="3200" b="0" i="1" spc="70" dirty="0">
                <a:solidFill>
                  <a:schemeClr val="accent1">
                    <a:lumMod val="50000"/>
                  </a:schemeClr>
                </a:solidFill>
                <a:effectLst/>
                <a:latin typeface="+mj-lt"/>
                <a:cs typeface="Arial" panose="020B0604020202020204" pitchFamily="34" charset="0"/>
              </a:rPr>
              <a:t>of biomarkers, and yet </a:t>
            </a:r>
            <a:r>
              <a:rPr lang="en-US" sz="3200" b="0" i="1" spc="70" dirty="0" smtClean="0">
                <a:solidFill>
                  <a:schemeClr val="accent1">
                    <a:lumMod val="50000"/>
                  </a:schemeClr>
                </a:solidFill>
                <a:effectLst/>
                <a:latin typeface="+mj-lt"/>
                <a:cs typeface="Arial" panose="020B0604020202020204" pitchFamily="34" charset="0"/>
              </a:rPr>
              <a:t>is affordable</a:t>
            </a:r>
            <a:r>
              <a:rPr lang="en-US" sz="3200" b="0" i="1" spc="70" dirty="0">
                <a:solidFill>
                  <a:schemeClr val="accent1">
                    <a:lumMod val="50000"/>
                  </a:schemeClr>
                </a:solidFill>
                <a:effectLst/>
                <a:latin typeface="+mj-lt"/>
                <a:cs typeface="Arial" panose="020B0604020202020204" pitchFamily="34" charset="0"/>
              </a:rPr>
              <a:t>.</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87350" y="244475"/>
            <a:ext cx="2172843" cy="21995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059" y="7178675"/>
            <a:ext cx="7212991" cy="3554339"/>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8</a:t>
            </a:fld>
            <a:endParaRPr lang="en-US"/>
          </a:p>
        </p:txBody>
      </p:sp>
      <p:sp>
        <p:nvSpPr>
          <p:cNvPr id="13" name="TextBox 12">
            <a:extLst>
              <a:ext uri="{FF2B5EF4-FFF2-40B4-BE49-F238E27FC236}">
                <a16:creationId xmlns="" xmlns:a16="http://schemas.microsoft.com/office/drawing/2014/main" id="{A4A54C2F-FD04-410F-A5A9-DCBC300BB77C}"/>
              </a:ext>
            </a:extLst>
          </p:cNvPr>
          <p:cNvSpPr txBox="1"/>
          <p:nvPr/>
        </p:nvSpPr>
        <p:spPr>
          <a:xfrm>
            <a:off x="15843250" y="105314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713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6623050" y="777875"/>
            <a:ext cx="7391400" cy="769441"/>
          </a:xfrm>
          <a:prstGeom prst="rect">
            <a:avLst/>
          </a:prstGeom>
          <a:noFill/>
        </p:spPr>
        <p:txBody>
          <a:bodyPr wrap="square" rtlCol="0">
            <a:spAutoFit/>
          </a:bodyPr>
          <a:lstStyle/>
          <a:p>
            <a:pPr algn="l"/>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spc="70" dirty="0" smtClean="0">
                <a:solidFill>
                  <a:srgbClr val="244357"/>
                </a:solidFill>
                <a:latin typeface="+mj-lt"/>
                <a:cs typeface="Arial" panose="020B0604020202020204" pitchFamily="34" charset="0"/>
              </a:rPr>
              <a:t>Diagnostics</a:t>
            </a:r>
            <a:r>
              <a:rPr lang="en-US" sz="4400" b="1" baseline="30000" dirty="0" smtClean="0">
                <a:solidFill>
                  <a:schemeClr val="accent1">
                    <a:lumMod val="50000"/>
                  </a:schemeClr>
                </a:solidFill>
                <a:effectLst/>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Applications</a:t>
            </a:r>
          </a:p>
        </p:txBody>
      </p:sp>
      <p:sp>
        <p:nvSpPr>
          <p:cNvPr id="10" name="TextBox 9">
            <a:extLst>
              <a:ext uri="{FF2B5EF4-FFF2-40B4-BE49-F238E27FC236}">
                <a16:creationId xmlns="" xmlns:a16="http://schemas.microsoft.com/office/drawing/2014/main" id="{988F65D4-8BAE-48A1-9185-0712CAC25FF1}"/>
              </a:ext>
            </a:extLst>
          </p:cNvPr>
          <p:cNvSpPr txBox="1"/>
          <p:nvPr/>
        </p:nvSpPr>
        <p:spPr>
          <a:xfrm>
            <a:off x="1054227" y="1920875"/>
            <a:ext cx="10064623" cy="3847207"/>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Prevention of pandemics and epidemics</a:t>
            </a:r>
          </a:p>
          <a:p>
            <a:pPr marL="457200" indent="-457200">
              <a:spcAft>
                <a:spcPts val="600"/>
              </a:spcAft>
              <a:buFont typeface="Arial" panose="020B0604020202020204" pitchFamily="34" charset="0"/>
              <a:buChar char="•"/>
            </a:pPr>
            <a:r>
              <a:rPr lang="en-US" altLang="en-US" sz="3200" i="1" spc="70" dirty="0" smtClean="0">
                <a:latin typeface="+mj-lt"/>
                <a:cs typeface="Arial" panose="020B0604020202020204" pitchFamily="34" charset="0"/>
              </a:rPr>
              <a:t>Diagnosing </a:t>
            </a:r>
            <a:r>
              <a:rPr lang="en-US" altLang="en-US" sz="3200" i="1" spc="70" dirty="0">
                <a:latin typeface="+mj-lt"/>
                <a:cs typeface="Arial" panose="020B0604020202020204" pitchFamily="34" charset="0"/>
              </a:rPr>
              <a:t>of infection diseases: SARS, influenza, Ebola, HIV, Zika, STDs, etc. </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cancer</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cardio-vascular diseases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Alzheimer's and other neurological disorders</a:t>
            </a:r>
            <a:endParaRPr lang="en-US" sz="3200" b="0" i="1" spc="70" dirty="0">
              <a:effectLst/>
              <a:latin typeface="+mj-lt"/>
              <a:cs typeface="Arial" panose="020B0604020202020204" pitchFamily="34" charset="0"/>
            </a:endParaRPr>
          </a:p>
        </p:txBody>
      </p:sp>
      <p:sp>
        <p:nvSpPr>
          <p:cNvPr id="11" name="TextBox 10">
            <a:extLst>
              <a:ext uri="{FF2B5EF4-FFF2-40B4-BE49-F238E27FC236}">
                <a16:creationId xmlns="" xmlns:a16="http://schemas.microsoft.com/office/drawing/2014/main" id="{760AB217-4B23-4F41-ADEE-26C67B9B8838}"/>
              </a:ext>
            </a:extLst>
          </p:cNvPr>
          <p:cNvSpPr txBox="1"/>
          <p:nvPr/>
        </p:nvSpPr>
        <p:spPr>
          <a:xfrm>
            <a:off x="1054227" y="6492875"/>
            <a:ext cx="17373600" cy="3200876"/>
          </a:xfrm>
          <a:prstGeom prst="rect">
            <a:avLst/>
          </a:prstGeom>
          <a:noFill/>
        </p:spPr>
        <p:txBody>
          <a:bodyPr wrap="square">
            <a:spAutoFit/>
          </a:bodyPr>
          <a:lstStyle/>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As soon as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becomes popular, many routine analyses of blood, urine and other bodily fluids that currently are performed in clinical labs, will migrate to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device </a:t>
            </a:r>
            <a:endParaRPr lang="en-US" altLang="en-US" sz="3200" spc="70" dirty="0">
              <a:solidFill>
                <a:schemeClr val="accent1">
                  <a:lumMod val="50000"/>
                </a:schemeClr>
              </a:solidFill>
              <a:latin typeface="+mj-lt"/>
              <a:cs typeface="Arial" panose="020B0604020202020204" pitchFamily="34" charset="0"/>
            </a:endParaRPr>
          </a:p>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Along with the main goal of home-use, family doctors, cardiologists, dentists, first </a:t>
            </a:r>
            <a:r>
              <a:rPr lang="en-US" altLang="en-US" sz="3200" spc="70" dirty="0">
                <a:solidFill>
                  <a:schemeClr val="accent1">
                    <a:lumMod val="50000"/>
                  </a:schemeClr>
                </a:solidFill>
                <a:latin typeface="+mj-lt"/>
                <a:cs typeface="Arial" panose="020B0604020202020204" pitchFamily="34" charset="0"/>
              </a:rPr>
              <a:t> </a:t>
            </a:r>
            <a:r>
              <a:rPr lang="en-US" altLang="en-US" sz="3200" spc="70" dirty="0" smtClean="0">
                <a:solidFill>
                  <a:schemeClr val="accent1">
                    <a:lumMod val="50000"/>
                  </a:schemeClr>
                </a:solidFill>
                <a:latin typeface="+mj-lt"/>
                <a:cs typeface="Arial" panose="020B0604020202020204" pitchFamily="34" charset="0"/>
              </a:rPr>
              <a:t>responders</a:t>
            </a:r>
            <a:r>
              <a:rPr lang="en-US" altLang="en-US" sz="3200" spc="70" dirty="0">
                <a:solidFill>
                  <a:schemeClr val="accent1">
                    <a:lumMod val="50000"/>
                  </a:schemeClr>
                </a:solidFill>
                <a:latin typeface="+mj-lt"/>
                <a:cs typeface="Arial" panose="020B0604020202020204" pitchFamily="34" charset="0"/>
              </a:rPr>
              <a:t>, pharmaceutical companies, food safety, agriculture, and environment protection specialists have expressed their interest in using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for their </a:t>
            </a:r>
            <a:r>
              <a:rPr lang="en-US" altLang="en-US" sz="3200" spc="70" dirty="0" smtClean="0">
                <a:solidFill>
                  <a:schemeClr val="accent1">
                    <a:lumMod val="50000"/>
                  </a:schemeClr>
                </a:solidFill>
                <a:latin typeface="+mj-lt"/>
                <a:cs typeface="Arial" panose="020B0604020202020204" pitchFamily="34" charset="0"/>
              </a:rPr>
              <a:t>applications</a:t>
            </a:r>
          </a:p>
          <a:p>
            <a:pPr marL="457200" indent="-457200">
              <a:spcAft>
                <a:spcPts val="600"/>
              </a:spcAft>
              <a:buFont typeface="Wingdings" panose="05000000000000000000" pitchFamily="2" charset="2"/>
              <a:buChar char="§"/>
            </a:pPr>
            <a:r>
              <a:rPr lang="en-US" altLang="en-US" sz="3200" spc="70" dirty="0" smtClean="0">
                <a:solidFill>
                  <a:schemeClr val="accent1">
                    <a:lumMod val="50000"/>
                  </a:schemeClr>
                </a:solidFill>
                <a:latin typeface="+mj-lt"/>
                <a:cs typeface="Arial" panose="020B0604020202020204" pitchFamily="34" charset="0"/>
              </a:rPr>
              <a:t>There </a:t>
            </a:r>
            <a:r>
              <a:rPr lang="en-US" altLang="en-US" sz="3200" spc="70" dirty="0">
                <a:solidFill>
                  <a:schemeClr val="accent1">
                    <a:lumMod val="50000"/>
                  </a:schemeClr>
                </a:solidFill>
                <a:latin typeface="+mj-lt"/>
                <a:cs typeface="Arial" panose="020B0604020202020204" pitchFamily="34" charset="0"/>
              </a:rPr>
              <a:t>are thousands of new applications that can be developed for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platform</a:t>
            </a:r>
            <a:endParaRPr lang="en-US" sz="3200" spc="70" dirty="0">
              <a:solidFill>
                <a:schemeClr val="accent1">
                  <a:lumMod val="50000"/>
                </a:schemeClr>
              </a:solidFill>
              <a:latin typeface="+mj-lt"/>
              <a:cs typeface="Arial" panose="020B0604020202020204" pitchFamily="34" charset="0"/>
            </a:endParaRPr>
          </a:p>
        </p:txBody>
      </p:sp>
      <p:sp>
        <p:nvSpPr>
          <p:cNvPr id="12" name="TextBox 11">
            <a:extLst>
              <a:ext uri="{FF2B5EF4-FFF2-40B4-BE49-F238E27FC236}">
                <a16:creationId xmlns="" xmlns:a16="http://schemas.microsoft.com/office/drawing/2014/main" id="{CCE3A141-6002-4AAA-BDF5-E6E69AA42298}"/>
              </a:ext>
            </a:extLst>
          </p:cNvPr>
          <p:cNvSpPr txBox="1"/>
          <p:nvPr/>
        </p:nvSpPr>
        <p:spPr>
          <a:xfrm>
            <a:off x="11271250" y="1931307"/>
            <a:ext cx="7848600" cy="4001095"/>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Drug development studies   </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Longevity </a:t>
            </a:r>
            <a:r>
              <a:rPr lang="en-US" altLang="en-US" sz="3200" i="1" spc="70" dirty="0">
                <a:latin typeface="+mj-lt"/>
                <a:cs typeface="Arial" panose="020B0604020202020204" pitchFamily="34" charset="0"/>
              </a:rPr>
              <a:t>and </a:t>
            </a:r>
            <a:r>
              <a:rPr lang="en-US" altLang="en-US" sz="3200" i="1" spc="70" dirty="0" smtClean="0">
                <a:latin typeface="+mj-lt"/>
                <a:cs typeface="Arial" panose="020B0604020202020204" pitchFamily="34" charset="0"/>
              </a:rPr>
              <a:t>rejuvenation studies </a:t>
            </a:r>
          </a:p>
          <a:p>
            <a:pPr marL="457200" indent="-457200">
              <a:spcAft>
                <a:spcPts val="600"/>
              </a:spcAft>
              <a:buFont typeface="Arial" panose="020B0604020202020204" pitchFamily="34" charset="0"/>
              <a:buChar char="•"/>
            </a:pPr>
            <a:r>
              <a:rPr lang="en-US" altLang="en-US" sz="3200" i="1" spc="70" dirty="0" smtClean="0">
                <a:latin typeface="+mj-lt"/>
                <a:cs typeface="Arial" panose="020B0604020202020204" pitchFamily="34" charset="0"/>
              </a:rPr>
              <a:t>Food </a:t>
            </a:r>
            <a:r>
              <a:rPr lang="en-US" altLang="en-US" sz="3200" i="1" spc="70" dirty="0">
                <a:latin typeface="+mj-lt"/>
                <a:cs typeface="Arial" panose="020B0604020202020204" pitchFamily="34" charset="0"/>
              </a:rPr>
              <a:t>and water safety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Military and civil biodefense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Forensic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Environmental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Agricultural analyses and studies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9</a:t>
            </a:fld>
            <a:endParaRPr lang="en-US"/>
          </a:p>
        </p:txBody>
      </p:sp>
      <p:sp>
        <p:nvSpPr>
          <p:cNvPr id="13" name="TextBox 12">
            <a:extLst>
              <a:ext uri="{FF2B5EF4-FFF2-40B4-BE49-F238E27FC236}">
                <a16:creationId xmlns="" xmlns:a16="http://schemas.microsoft.com/office/drawing/2014/main" id="{A4A54C2F-FD04-410F-A5A9-DCBC300BB77C}"/>
              </a:ext>
            </a:extLst>
          </p:cNvPr>
          <p:cNvSpPr txBox="1"/>
          <p:nvPr/>
        </p:nvSpPr>
        <p:spPr>
          <a:xfrm>
            <a:off x="15843250" y="10379075"/>
            <a:ext cx="2971800" cy="400110"/>
          </a:xfrm>
          <a:prstGeom prst="rect">
            <a:avLst/>
          </a:prstGeom>
          <a:noFill/>
        </p:spPr>
        <p:txBody>
          <a:bodyPr wrap="square">
            <a:spAutoFit/>
          </a:bodyPr>
          <a:lstStyle/>
          <a:p>
            <a:pPr algn="ctr"/>
            <a:r>
              <a:rPr lang="en-US" sz="2000" dirty="0" smtClean="0">
                <a:solidFill>
                  <a:srgbClr val="0000FF"/>
                </a:solidFill>
                <a:latin typeface="Arial" panose="020B0604020202020204" pitchFamily="34" charset="0"/>
                <a:cs typeface="Arial" panose="020B0604020202020204" pitchFamily="34" charset="0"/>
              </a:rPr>
              <a:t>www.TIRF-Labs.com</a:t>
            </a:r>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1900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63469</TotalTime>
  <Words>1240</Words>
  <Application>Microsoft Office PowerPoint</Application>
  <PresentationFormat>Custom</PresentationFormat>
  <Paragraphs>197</Paragraphs>
  <Slides>16</Slides>
  <Notes>9</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i-Diagnostics and TIRF Analytix – Necessary Safety Net for Humanity Revolutionary New Approach for Biological Security</vt:lpstr>
      <vt:lpstr>i-Diagnostics - Accurate and Rapid Tests for Home-use to Prevent Natural and Man-made Pandemics</vt:lpstr>
      <vt:lpstr>Powerful Combination of High Sensitivity, Accuracy, Speed, and Affordability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CDB_PPE_RZ_01.indd</dc:title>
  <dc:creator>Elena Kostenko</dc:creator>
  <cp:lastModifiedBy>alexander.asanov@gmail.com</cp:lastModifiedBy>
  <cp:revision>220</cp:revision>
  <cp:lastPrinted>2023-02-16T13:50:15Z</cp:lastPrinted>
  <dcterms:created xsi:type="dcterms:W3CDTF">2020-08-04T19:44:08Z</dcterms:created>
  <dcterms:modified xsi:type="dcterms:W3CDTF">2025-05-04T19:29:01Z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2020-04-03T00:00:00Z</vt:filetime>
  </property>
  <property fmtid="{D5CDD505-2E9C-101B-9397-08002B2CF9AE}" pid="3" name="Creator">
    <vt:lpwstr>Adobe InDesign 15.0 (Macintosh)</vt:lpwstr>
  </property>
  <property fmtid="{D5CDD505-2E9C-101B-9397-08002B2CF9AE}" pid="4" name="LastSaved">
    <vt:filetime>2020-08-04T00:00:00Z</vt:filetime>
  </property>
</Properties>
</file>